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58" r:id="rId5"/>
    <p:sldId id="259" r:id="rId6"/>
    <p:sldId id="260" r:id="rId7"/>
    <p:sldId id="265" r:id="rId8"/>
    <p:sldId id="261" r:id="rId9"/>
    <p:sldId id="263" r:id="rId10"/>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96AE2-B8C7-A860-18EC-D1F734F2B651}" v="183" dt="2023-02-12T17:02:44.787"/>
    <p1510:client id="{20857744-133E-3069-2281-F40E28AAA814}" v="3" dt="2023-02-15T14:20:21.894"/>
    <p1510:client id="{B58B3C8A-103D-93FD-A71F-80DE6B98F19E}" v="30" dt="2023-02-08T23:52:36.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1"/>
    <p:restoredTop sz="94665"/>
  </p:normalViewPr>
  <p:slideViewPr>
    <p:cSldViewPr snapToGrid="0" snapToObjects="1">
      <p:cViewPr>
        <p:scale>
          <a:sx n="100" d="100"/>
          <a:sy n="100"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Erdozain Irigoyen" userId="S::miriam.erdozain@colegiosfec.com::82935464-15af-49f9-aeeb-4daccdc72b10" providerId="AD" clId="Web-{20857744-133E-3069-2281-F40E28AAA814}"/>
    <pc:docChg chg="modSld">
      <pc:chgData name="Miriam Erdozain Irigoyen" userId="S::miriam.erdozain@colegiosfec.com::82935464-15af-49f9-aeeb-4daccdc72b10" providerId="AD" clId="Web-{20857744-133E-3069-2281-F40E28AAA814}" dt="2023-02-15T14:20:21.894" v="2" actId="1076"/>
      <pc:docMkLst>
        <pc:docMk/>
      </pc:docMkLst>
      <pc:sldChg chg="modSp">
        <pc:chgData name="Miriam Erdozain Irigoyen" userId="S::miriam.erdozain@colegiosfec.com::82935464-15af-49f9-aeeb-4daccdc72b10" providerId="AD" clId="Web-{20857744-133E-3069-2281-F40E28AAA814}" dt="2023-02-15T14:20:21.894" v="2" actId="1076"/>
        <pc:sldMkLst>
          <pc:docMk/>
          <pc:sldMk cId="1642497545" sldId="256"/>
        </pc:sldMkLst>
        <pc:picChg chg="mod">
          <ac:chgData name="Miriam Erdozain Irigoyen" userId="S::miriam.erdozain@colegiosfec.com::82935464-15af-49f9-aeeb-4daccdc72b10" providerId="AD" clId="Web-{20857744-133E-3069-2281-F40E28AAA814}" dt="2023-02-15T14:20:21.894" v="2" actId="1076"/>
          <ac:picMkLst>
            <pc:docMk/>
            <pc:sldMk cId="1642497545" sldId="256"/>
            <ac:picMk id="4" creationId="{A2032EE0-BA7F-5D90-47F8-9C63E362FF7F}"/>
          </ac:picMkLst>
        </pc:picChg>
      </pc:sldChg>
    </pc:docChg>
  </pc:docChgLst>
  <pc:docChgLst>
    <pc:chgData name="Santiago Arroyo Villares" userId="S::santiago.arroyo@colegiosfec.com::0d987fe9-c0a7-43e9-a233-493a3bb0a48c" providerId="AD" clId="Web-{13396AE2-B8C7-A860-18EC-D1F734F2B651}"/>
    <pc:docChg chg="modSld">
      <pc:chgData name="Santiago Arroyo Villares" userId="S::santiago.arroyo@colegiosfec.com::0d987fe9-c0a7-43e9-a233-493a3bb0a48c" providerId="AD" clId="Web-{13396AE2-B8C7-A860-18EC-D1F734F2B651}" dt="2023-02-12T17:02:44.787" v="182" actId="1076"/>
      <pc:docMkLst>
        <pc:docMk/>
      </pc:docMkLst>
      <pc:sldChg chg="modSp">
        <pc:chgData name="Santiago Arroyo Villares" userId="S::santiago.arroyo@colegiosfec.com::0d987fe9-c0a7-43e9-a233-493a3bb0a48c" providerId="AD" clId="Web-{13396AE2-B8C7-A860-18EC-D1F734F2B651}" dt="2023-02-12T17:02:44.787" v="182" actId="1076"/>
        <pc:sldMkLst>
          <pc:docMk/>
          <pc:sldMk cId="1946632427" sldId="258"/>
        </pc:sldMkLst>
        <pc:spChg chg="mod">
          <ac:chgData name="Santiago Arroyo Villares" userId="S::santiago.arroyo@colegiosfec.com::0d987fe9-c0a7-43e9-a233-493a3bb0a48c" providerId="AD" clId="Web-{13396AE2-B8C7-A860-18EC-D1F734F2B651}" dt="2023-02-12T17:02:44.787" v="182" actId="1076"/>
          <ac:spMkLst>
            <pc:docMk/>
            <pc:sldMk cId="1946632427" sldId="258"/>
            <ac:spMk id="2" creationId="{9B93F28F-FC05-124E-BE84-35DCF894E8B3}"/>
          </ac:spMkLst>
        </pc:spChg>
        <pc:spChg chg="mod">
          <ac:chgData name="Santiago Arroyo Villares" userId="S::santiago.arroyo@colegiosfec.com::0d987fe9-c0a7-43e9-a233-493a3bb0a48c" providerId="AD" clId="Web-{13396AE2-B8C7-A860-18EC-D1F734F2B651}" dt="2023-02-12T17:02:42.225" v="181" actId="1076"/>
          <ac:spMkLst>
            <pc:docMk/>
            <pc:sldMk cId="1946632427" sldId="258"/>
            <ac:spMk id="4" creationId="{5E68BA65-A699-E546-8DF1-65E928C3ACF6}"/>
          </ac:spMkLst>
        </pc:spChg>
      </pc:sldChg>
    </pc:docChg>
  </pc:docChgLst>
  <pc:docChgLst>
    <pc:chgData name="Miriam Erdozain Irigoyen" userId="S::miriam.erdozain@colegiosfec.com::82935464-15af-49f9-aeeb-4daccdc72b10" providerId="AD" clId="Web-{B58B3C8A-103D-93FD-A71F-80DE6B98F19E}"/>
    <pc:docChg chg="modSld">
      <pc:chgData name="Miriam Erdozain Irigoyen" userId="S::miriam.erdozain@colegiosfec.com::82935464-15af-49f9-aeeb-4daccdc72b10" providerId="AD" clId="Web-{B58B3C8A-103D-93FD-A71F-80DE6B98F19E}" dt="2023-02-08T23:52:36.450" v="28" actId="20577"/>
      <pc:docMkLst>
        <pc:docMk/>
      </pc:docMkLst>
      <pc:sldChg chg="addSp delSp modSp">
        <pc:chgData name="Miriam Erdozain Irigoyen" userId="S::miriam.erdozain@colegiosfec.com::82935464-15af-49f9-aeeb-4daccdc72b10" providerId="AD" clId="Web-{B58B3C8A-103D-93FD-A71F-80DE6B98F19E}" dt="2023-02-08T23:21:55.240" v="3" actId="14100"/>
        <pc:sldMkLst>
          <pc:docMk/>
          <pc:sldMk cId="1642497545" sldId="256"/>
        </pc:sldMkLst>
        <pc:picChg chg="add mod">
          <ac:chgData name="Miriam Erdozain Irigoyen" userId="S::miriam.erdozain@colegiosfec.com::82935464-15af-49f9-aeeb-4daccdc72b10" providerId="AD" clId="Web-{B58B3C8A-103D-93FD-A71F-80DE6B98F19E}" dt="2023-02-08T23:21:55.240" v="3" actId="14100"/>
          <ac:picMkLst>
            <pc:docMk/>
            <pc:sldMk cId="1642497545" sldId="256"/>
            <ac:picMk id="4" creationId="{A2032EE0-BA7F-5D90-47F8-9C63E362FF7F}"/>
          </ac:picMkLst>
        </pc:picChg>
        <pc:picChg chg="del">
          <ac:chgData name="Miriam Erdozain Irigoyen" userId="S::miriam.erdozain@colegiosfec.com::82935464-15af-49f9-aeeb-4daccdc72b10" providerId="AD" clId="Web-{B58B3C8A-103D-93FD-A71F-80DE6B98F19E}" dt="2023-02-08T23:21:26.442" v="0"/>
          <ac:picMkLst>
            <pc:docMk/>
            <pc:sldMk cId="1642497545" sldId="256"/>
            <ac:picMk id="5" creationId="{C66AAC2A-2974-0E45-BDA7-3DD8F70ECA65}"/>
          </ac:picMkLst>
        </pc:picChg>
      </pc:sldChg>
      <pc:sldChg chg="modSp">
        <pc:chgData name="Miriam Erdozain Irigoyen" userId="S::miriam.erdozain@colegiosfec.com::82935464-15af-49f9-aeeb-4daccdc72b10" providerId="AD" clId="Web-{B58B3C8A-103D-93FD-A71F-80DE6B98F19E}" dt="2023-02-08T23:52:36.450" v="28" actId="20577"/>
        <pc:sldMkLst>
          <pc:docMk/>
          <pc:sldMk cId="3656642942" sldId="264"/>
        </pc:sldMkLst>
        <pc:spChg chg="mod">
          <ac:chgData name="Miriam Erdozain Irigoyen" userId="S::miriam.erdozain@colegiosfec.com::82935464-15af-49f9-aeeb-4daccdc72b10" providerId="AD" clId="Web-{B58B3C8A-103D-93FD-A71F-80DE6B98F19E}" dt="2023-02-08T23:52:36.450" v="28" actId="20577"/>
          <ac:spMkLst>
            <pc:docMk/>
            <pc:sldMk cId="3656642942" sldId="264"/>
            <ac:spMk id="6" creationId="{4BFBE227-334E-CD4D-8D44-17787AB63E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21F9-E564-ED42-B7B9-D097A23419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B9253733-75DF-B744-9606-BEE8956B1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766BBE19-9A48-D649-B3B7-4F48F3B85686}"/>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7533CEF2-C68D-AA4C-905D-49EE29522016}"/>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623C61F5-ECC8-1E40-BBA1-C4F2A64F7F13}"/>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229225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E2C9-EF76-FE42-BF7F-3A82DFBA73CB}"/>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A05D100-6066-4749-99DF-CDF70BBD30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36C318AB-848D-904B-9C8F-8F681D4B60FA}"/>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5A9E2140-EF62-C94C-A7CA-01C697192B76}"/>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B6E0C39-6804-C447-AC9E-2B04D0991380}"/>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362984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DD931-F425-8D41-AB1F-E968DF8228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A1AD2710-E75C-9A42-A3D1-DC5DA15F76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D3144D1-EAC4-F64D-9B1E-AD4FB0748BE6}"/>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6C318B91-5759-F045-A531-81519B2877C9}"/>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6DCD0AA-5360-B446-A4BE-0958BA5CCBA1}"/>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382802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F87D-FBFC-D44B-B805-BBB645FA3779}"/>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F6E56450-B5A4-B841-B5F8-537406AD41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54159FCE-E88E-4C4D-BAFF-B0A24210D53D}"/>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439E9C67-9082-AB48-B0CE-B0715CE71E9F}"/>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D0E864B2-0B42-A843-AAC0-3013C0072EF9}"/>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230674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1AE9-9792-8646-8035-43ED352B22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A3DBBF48-A912-C446-A8B6-19B54A19B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230899-C4B8-F948-A9FE-5D99A2EDCB37}"/>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4EB2E92B-7A5F-2146-8D6E-0D2866FF5AE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625790EF-BBE1-9C46-9FAB-62DE1F5FCE41}"/>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136699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5A59-6AAB-AD4B-886E-547533D41A01}"/>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BFE65F4-7246-A943-8AED-529ED8163A5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CE23E0DB-70A1-2249-ACF5-FE16F87AC4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D2E56464-1FA5-D04F-B2B2-6D33D3A7C319}"/>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6" name="Footer Placeholder 5">
            <a:extLst>
              <a:ext uri="{FF2B5EF4-FFF2-40B4-BE49-F238E27FC236}">
                <a16:creationId xmlns:a16="http://schemas.microsoft.com/office/drawing/2014/main" id="{728CD733-F006-D946-9410-D4DE5770A99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2F357241-9B88-224F-9FF4-E46A2A1BB040}"/>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172189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CA51-B912-0242-940A-1A418B6F9B7C}"/>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3F2B61D4-F127-0548-B15C-FA0DBE8CE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AC9DBB-4B36-0244-A278-5F08E92A18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71ECE51C-B304-B841-AD67-EBAB3EA03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C50C29-7781-2747-A410-76847E99C9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30A92D60-CB57-1041-AB98-00A8F77D6580}"/>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8" name="Footer Placeholder 7">
            <a:extLst>
              <a:ext uri="{FF2B5EF4-FFF2-40B4-BE49-F238E27FC236}">
                <a16:creationId xmlns:a16="http://schemas.microsoft.com/office/drawing/2014/main" id="{15A4A3BF-D85B-8747-93D8-8664593BE132}"/>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46736040-770E-794F-A3D9-95BF369B75A6}"/>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415272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6C08-44AC-F14E-8559-D257250753D0}"/>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B19682E5-11EE-9946-B032-A249037CE880}"/>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4" name="Footer Placeholder 3">
            <a:extLst>
              <a:ext uri="{FF2B5EF4-FFF2-40B4-BE49-F238E27FC236}">
                <a16:creationId xmlns:a16="http://schemas.microsoft.com/office/drawing/2014/main" id="{68648D41-7D49-C443-A76E-AE19893E2D4D}"/>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DBA25C0D-15A8-254C-9E72-876979503CAE}"/>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219661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25BB21-BCE3-2F42-99EC-7AF18BDA9D3F}"/>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3" name="Footer Placeholder 2">
            <a:extLst>
              <a:ext uri="{FF2B5EF4-FFF2-40B4-BE49-F238E27FC236}">
                <a16:creationId xmlns:a16="http://schemas.microsoft.com/office/drawing/2014/main" id="{F2A684A8-74B2-5A48-B34F-8B96452FAD63}"/>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2512D43-5D72-D947-A18A-63CDBE0470E1}"/>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205969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74B0-19DF-A64F-BE87-E73633006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CA4CA132-8194-C148-8F1F-639E18ABC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2F0F752B-A2CB-1047-B555-10CDD04DB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E4EFC6-51F5-0444-8C30-B2624F447266}"/>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6" name="Footer Placeholder 5">
            <a:extLst>
              <a:ext uri="{FF2B5EF4-FFF2-40B4-BE49-F238E27FC236}">
                <a16:creationId xmlns:a16="http://schemas.microsoft.com/office/drawing/2014/main" id="{EFAAA769-1C7B-1845-8B0A-4D008C6710E8}"/>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077C0E11-08FD-8745-9996-081205BC886F}"/>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418921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C0A4-69E9-104B-B452-6758A47B7F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5457C22B-BEC3-F44D-9D24-AB0F1AE64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942E0C4D-7F83-9D40-8900-EB66E6BD8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2F8862-A125-244E-A0F0-72DBCC1B5B69}"/>
              </a:ext>
            </a:extLst>
          </p:cNvPr>
          <p:cNvSpPr>
            <a:spLocks noGrp="1"/>
          </p:cNvSpPr>
          <p:nvPr>
            <p:ph type="dt" sz="half" idx="10"/>
          </p:nvPr>
        </p:nvSpPr>
        <p:spPr/>
        <p:txBody>
          <a:bodyPr/>
          <a:lstStyle/>
          <a:p>
            <a:fld id="{CD21ED4F-C509-8F49-A8DF-CCCCD885FF99}" type="datetimeFigureOut">
              <a:rPr lang="en-ES" smtClean="0"/>
              <a:t>02/15/2023</a:t>
            </a:fld>
            <a:endParaRPr lang="en-ES"/>
          </a:p>
        </p:txBody>
      </p:sp>
      <p:sp>
        <p:nvSpPr>
          <p:cNvPr id="6" name="Footer Placeholder 5">
            <a:extLst>
              <a:ext uri="{FF2B5EF4-FFF2-40B4-BE49-F238E27FC236}">
                <a16:creationId xmlns:a16="http://schemas.microsoft.com/office/drawing/2014/main" id="{6E88B7BA-B382-AB4A-A428-1FB29FE098BB}"/>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F6ABB93-4F8E-0E49-ABED-B1C7468C133B}"/>
              </a:ext>
            </a:extLst>
          </p:cNvPr>
          <p:cNvSpPr>
            <a:spLocks noGrp="1"/>
          </p:cNvSpPr>
          <p:nvPr>
            <p:ph type="sldNum" sz="quarter" idx="12"/>
          </p:nvPr>
        </p:nvSpPr>
        <p:spPr/>
        <p:txBody>
          <a:bodyPr/>
          <a:lstStyle/>
          <a:p>
            <a:fld id="{08D25DC7-BF2D-9D4B-A5EE-244D984F03BD}" type="slidenum">
              <a:rPr lang="en-ES" smtClean="0"/>
              <a:t>‹Nº›</a:t>
            </a:fld>
            <a:endParaRPr lang="en-ES"/>
          </a:p>
        </p:txBody>
      </p:sp>
    </p:spTree>
    <p:extLst>
      <p:ext uri="{BB962C8B-B14F-4D97-AF65-F5344CB8AC3E}">
        <p14:creationId xmlns:p14="http://schemas.microsoft.com/office/powerpoint/2010/main" val="170212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101F72-CBEC-DC4E-AE27-AE891D463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BED50BE6-3482-5141-B7CA-CD002F02F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E5D0FF3-6B6E-544F-9E2B-485F26A1E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1ED4F-C509-8F49-A8DF-CCCCD885FF99}" type="datetimeFigureOut">
              <a:rPr lang="en-ES" smtClean="0"/>
              <a:t>02/15/2023</a:t>
            </a:fld>
            <a:endParaRPr lang="en-ES"/>
          </a:p>
        </p:txBody>
      </p:sp>
      <p:sp>
        <p:nvSpPr>
          <p:cNvPr id="5" name="Footer Placeholder 4">
            <a:extLst>
              <a:ext uri="{FF2B5EF4-FFF2-40B4-BE49-F238E27FC236}">
                <a16:creationId xmlns:a16="http://schemas.microsoft.com/office/drawing/2014/main" id="{4752C504-1190-8E4D-93C1-F0FE28748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E93729D5-AC58-FE4A-9899-3E302F7CB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25DC7-BF2D-9D4B-A5EE-244D984F03BD}" type="slidenum">
              <a:rPr lang="en-ES" smtClean="0"/>
              <a:t>‹Nº›</a:t>
            </a:fld>
            <a:endParaRPr lang="en-ES"/>
          </a:p>
        </p:txBody>
      </p:sp>
    </p:spTree>
    <p:extLst>
      <p:ext uri="{BB962C8B-B14F-4D97-AF65-F5344CB8AC3E}">
        <p14:creationId xmlns:p14="http://schemas.microsoft.com/office/powerpoint/2010/main" val="307882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s://media.v2.siweb.es/uploaded_thumb_seo/dc75b1884a125e4bc5fb777e5a1e40eb/Mapa_de_america_del_sur.gif" TargetMode="External"/><Relationship Id="rId7" Type="http://schemas.openxmlformats.org/officeDocument/2006/relationships/image" Target="https://lapatriaenlinea.com/fotos/11_2011/88444_1_10.jpg" TargetMode="External"/><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https://media.istockphoto.com/vectors/map-of-bolivia-retro-vector-illustration-with-navigational-icons-vector-id1143348385"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https://www.bolivianlife.com/wp-content/uploads/2014/10/Oruro-Carnival-Bolivia-3.jpg"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oliviahop.com/" TargetMode="External"/><Relationship Id="rId1" Type="http://schemas.openxmlformats.org/officeDocument/2006/relationships/slideLayout" Target="../slideLayouts/slideLayout6.xml"/><Relationship Id="rId6" Type="http://schemas.openxmlformats.org/officeDocument/2006/relationships/hyperlink" Target="https://youtu.be/j_qbw1nzIoA" TargetMode="External"/><Relationship Id="rId5" Type="http://schemas.openxmlformats.org/officeDocument/2006/relationships/hyperlink" Target="https://youtu.be/fiirOt0luOU" TargetMode="External"/><Relationship Id="rId4" Type="http://schemas.openxmlformats.org/officeDocument/2006/relationships/hyperlink" Target="https://youtu.be/rHfmsPNOf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ch.unesco.org/en/RL/carnival-of-oruro-00003" TargetMode="External"/><Relationship Id="rId2" Type="http://schemas.openxmlformats.org/officeDocument/2006/relationships/image" Target="../media/image17.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73C3-B074-5C41-8FFE-88BEDECC26AC}"/>
              </a:ext>
            </a:extLst>
          </p:cNvPr>
          <p:cNvSpPr>
            <a:spLocks noGrp="1"/>
          </p:cNvSpPr>
          <p:nvPr>
            <p:ph type="ctrTitle"/>
          </p:nvPr>
        </p:nvSpPr>
        <p:spPr/>
        <p:txBody>
          <a:bodyPr/>
          <a:lstStyle/>
          <a:p>
            <a:endParaRPr lang="en-ES"/>
          </a:p>
        </p:txBody>
      </p:sp>
      <p:sp>
        <p:nvSpPr>
          <p:cNvPr id="3" name="Subtitle 2">
            <a:extLst>
              <a:ext uri="{FF2B5EF4-FFF2-40B4-BE49-F238E27FC236}">
                <a16:creationId xmlns:a16="http://schemas.microsoft.com/office/drawing/2014/main" id="{0F3EBF20-ECA3-D34C-B9C4-E8CA38408CF0}"/>
              </a:ext>
            </a:extLst>
          </p:cNvPr>
          <p:cNvSpPr>
            <a:spLocks noGrp="1"/>
          </p:cNvSpPr>
          <p:nvPr>
            <p:ph type="subTitle" idx="1"/>
          </p:nvPr>
        </p:nvSpPr>
        <p:spPr/>
        <p:txBody>
          <a:bodyPr/>
          <a:lstStyle/>
          <a:p>
            <a:endParaRPr lang="en-ES"/>
          </a:p>
        </p:txBody>
      </p:sp>
      <p:pic>
        <p:nvPicPr>
          <p:cNvPr id="4" name="Imagen 5" descr="Imagen que contiene Diagrama&#10;&#10;Descripción generada automáticamente">
            <a:extLst>
              <a:ext uri="{FF2B5EF4-FFF2-40B4-BE49-F238E27FC236}">
                <a16:creationId xmlns:a16="http://schemas.microsoft.com/office/drawing/2014/main" id="{A2032EE0-BA7F-5D90-47F8-9C63E362FF7F}"/>
              </a:ext>
            </a:extLst>
          </p:cNvPr>
          <p:cNvPicPr>
            <a:picLocks noChangeAspect="1"/>
          </p:cNvPicPr>
          <p:nvPr/>
        </p:nvPicPr>
        <p:blipFill>
          <a:blip r:embed="rId2"/>
          <a:stretch>
            <a:fillRect/>
          </a:stretch>
        </p:blipFill>
        <p:spPr>
          <a:xfrm>
            <a:off x="1438" y="543406"/>
            <a:ext cx="12174746" cy="6839733"/>
          </a:xfrm>
          <a:prstGeom prst="rect">
            <a:avLst/>
          </a:prstGeom>
        </p:spPr>
      </p:pic>
    </p:spTree>
    <p:extLst>
      <p:ext uri="{BB962C8B-B14F-4D97-AF65-F5344CB8AC3E}">
        <p14:creationId xmlns:p14="http://schemas.microsoft.com/office/powerpoint/2010/main" val="164249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415337" y="351855"/>
            <a:ext cx="10515600" cy="1325563"/>
          </a:xfrm>
        </p:spPr>
        <p:txBody>
          <a:bodyPr/>
          <a:lstStyle/>
          <a:p>
            <a:r>
              <a:rPr lang="en-ES" b="1" dirty="0">
                <a:latin typeface="Broadway" pitchFamily="82" charset="77"/>
              </a:rPr>
              <a:t>LOCATION</a:t>
            </a:r>
          </a:p>
        </p:txBody>
      </p:sp>
      <p:pic>
        <p:nvPicPr>
          <p:cNvPr id="2051" name="Picture 11" descr="Resultado de imagen de MAPA AMERICA DEL SUR BOLIVIA">
            <a:extLst>
              <a:ext uri="{FF2B5EF4-FFF2-40B4-BE49-F238E27FC236}">
                <a16:creationId xmlns:a16="http://schemas.microsoft.com/office/drawing/2014/main" id="{E7982916-604A-5D42-972C-F029EB28B48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5337" y="3027277"/>
            <a:ext cx="3251673" cy="3465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4">
            <a:extLst>
              <a:ext uri="{FF2B5EF4-FFF2-40B4-BE49-F238E27FC236}">
                <a16:creationId xmlns:a16="http://schemas.microsoft.com/office/drawing/2014/main" id="{34B18679-5840-1D4E-B757-2BA2812D3ED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S"/>
          </a:p>
        </p:txBody>
      </p:sp>
      <p:sp>
        <p:nvSpPr>
          <p:cNvPr id="5" name="Rectangle 5">
            <a:extLst>
              <a:ext uri="{FF2B5EF4-FFF2-40B4-BE49-F238E27FC236}">
                <a16:creationId xmlns:a16="http://schemas.microsoft.com/office/drawing/2014/main" id="{0F13D12A-81EE-3549-B6AC-23FA0BD8C45D}"/>
              </a:ext>
            </a:extLst>
          </p:cNvPr>
          <p:cNvSpPr>
            <a:spLocks noChangeArrowheads="1"/>
          </p:cNvSpPr>
          <p:nvPr/>
        </p:nvSpPr>
        <p:spPr bwMode="auto">
          <a:xfrm>
            <a:off x="0" y="25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ES" altLang="en-E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06297E4-0ABE-5845-BC33-6EF3E044745A}"/>
              </a:ext>
            </a:extLst>
          </p:cNvPr>
          <p:cNvSpPr>
            <a:spLocks noChangeArrowheads="1"/>
          </p:cNvSpPr>
          <p:nvPr/>
        </p:nvSpPr>
        <p:spPr bwMode="auto">
          <a:xfrm>
            <a:off x="4562929" y="7304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ES" altLang="en-ES"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936387E8-1584-EC4D-ACC0-3D08C1F6730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S"/>
          </a:p>
        </p:txBody>
      </p:sp>
      <p:pic>
        <p:nvPicPr>
          <p:cNvPr id="2055" name="Picture 13" descr="Resultado de imagen de MAPA BOLIVIA">
            <a:extLst>
              <a:ext uri="{FF2B5EF4-FFF2-40B4-BE49-F238E27FC236}">
                <a16:creationId xmlns:a16="http://schemas.microsoft.com/office/drawing/2014/main" id="{9F0F8283-A26F-9843-8E16-A2CCFD19F44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128336" y="1185099"/>
            <a:ext cx="3228481" cy="372866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8AA8A3DC-A7AD-7A4F-AACE-8F809A721F8B}"/>
              </a:ext>
            </a:extLst>
          </p:cNvPr>
          <p:cNvSpPr>
            <a:spLocks noChangeArrowheads="1"/>
          </p:cNvSpPr>
          <p:nvPr/>
        </p:nvSpPr>
        <p:spPr bwMode="auto">
          <a:xfrm>
            <a:off x="4562929" y="2706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S"/>
          </a:p>
        </p:txBody>
      </p:sp>
      <p:pic>
        <p:nvPicPr>
          <p:cNvPr id="2057" name="Picture 14" descr="Resultado de imagen de MAPA BOLIVIA ORURO">
            <a:extLst>
              <a:ext uri="{FF2B5EF4-FFF2-40B4-BE49-F238E27FC236}">
                <a16:creationId xmlns:a16="http://schemas.microsoft.com/office/drawing/2014/main" id="{52DC5302-5AF6-FC43-B0E2-419C6A436616}"/>
              </a:ext>
            </a:extLst>
          </p:cNvPr>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t="12600" b="2683"/>
          <a:stretch>
            <a:fillRect/>
          </a:stretch>
        </p:blipFill>
        <p:spPr bwMode="auto">
          <a:xfrm>
            <a:off x="8237243" y="632681"/>
            <a:ext cx="3535657" cy="3929853"/>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AA446620-91B6-B94E-8026-CF528BCF04DA}"/>
              </a:ext>
            </a:extLst>
          </p:cNvPr>
          <p:cNvSpPr/>
          <p:nvPr/>
        </p:nvSpPr>
        <p:spPr>
          <a:xfrm>
            <a:off x="1490131" y="4081010"/>
            <a:ext cx="852508" cy="854179"/>
          </a:xfrm>
          <a:prstGeom prst="ellipse">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ES"/>
          </a:p>
        </p:txBody>
      </p:sp>
      <p:sp>
        <p:nvSpPr>
          <p:cNvPr id="14" name="Up Arrow 13">
            <a:extLst>
              <a:ext uri="{FF2B5EF4-FFF2-40B4-BE49-F238E27FC236}">
                <a16:creationId xmlns:a16="http://schemas.microsoft.com/office/drawing/2014/main" id="{1DBB7F28-2490-174F-8685-AC57608B6547}"/>
              </a:ext>
            </a:extLst>
          </p:cNvPr>
          <p:cNvSpPr/>
          <p:nvPr/>
        </p:nvSpPr>
        <p:spPr>
          <a:xfrm rot="3115951">
            <a:off x="3026488" y="2221750"/>
            <a:ext cx="186480" cy="2343518"/>
          </a:xfrm>
          <a:prstGeom prst="upArrow">
            <a:avLst>
              <a:gd name="adj1" fmla="val 50000"/>
              <a:gd name="adj2" fmla="val 908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3" name="Oval 22">
            <a:extLst>
              <a:ext uri="{FF2B5EF4-FFF2-40B4-BE49-F238E27FC236}">
                <a16:creationId xmlns:a16="http://schemas.microsoft.com/office/drawing/2014/main" id="{70F2FEF8-C631-0147-9A43-5FD4D1850A3C}"/>
              </a:ext>
            </a:extLst>
          </p:cNvPr>
          <p:cNvSpPr/>
          <p:nvPr/>
        </p:nvSpPr>
        <p:spPr>
          <a:xfrm>
            <a:off x="4538257" y="3079977"/>
            <a:ext cx="736492" cy="698046"/>
          </a:xfrm>
          <a:prstGeom prst="ellipse">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ES"/>
          </a:p>
        </p:txBody>
      </p:sp>
      <p:sp>
        <p:nvSpPr>
          <p:cNvPr id="24" name="Up Arrow 23">
            <a:extLst>
              <a:ext uri="{FF2B5EF4-FFF2-40B4-BE49-F238E27FC236}">
                <a16:creationId xmlns:a16="http://schemas.microsoft.com/office/drawing/2014/main" id="{CA424A4B-F9DA-864B-A19B-1B8F0670208A}"/>
              </a:ext>
            </a:extLst>
          </p:cNvPr>
          <p:cNvSpPr/>
          <p:nvPr/>
        </p:nvSpPr>
        <p:spPr>
          <a:xfrm rot="5400000">
            <a:off x="6656234" y="1991600"/>
            <a:ext cx="199524" cy="2962494"/>
          </a:xfrm>
          <a:prstGeom prst="upArrow">
            <a:avLst>
              <a:gd name="adj1" fmla="val 50000"/>
              <a:gd name="adj2" fmla="val 908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6" name="Rectangle 15">
            <a:extLst>
              <a:ext uri="{FF2B5EF4-FFF2-40B4-BE49-F238E27FC236}">
                <a16:creationId xmlns:a16="http://schemas.microsoft.com/office/drawing/2014/main" id="{7744D5F9-9B01-9948-A724-B6CC170023FF}"/>
              </a:ext>
            </a:extLst>
          </p:cNvPr>
          <p:cNvSpPr/>
          <p:nvPr/>
        </p:nvSpPr>
        <p:spPr>
          <a:xfrm>
            <a:off x="329141" y="2137874"/>
            <a:ext cx="3424064" cy="707886"/>
          </a:xfrm>
          <a:prstGeom prst="rect">
            <a:avLst/>
          </a:prstGeom>
          <a:noFill/>
        </p:spPr>
        <p:txBody>
          <a:bodyPr wrap="square" lIns="91440" tIns="45720" rIns="91440" bIns="45720">
            <a:spAutoFit/>
          </a:bodyPr>
          <a:lstStyle/>
          <a:p>
            <a:pPr algn="ctr"/>
            <a:r>
              <a:rPr lang="en-GB" sz="4000" b="1" cap="none" spc="0" dirty="0">
                <a:ln w="22225">
                  <a:solidFill>
                    <a:schemeClr val="accent2"/>
                  </a:solidFill>
                  <a:prstDash val="solid"/>
                </a:ln>
                <a:solidFill>
                  <a:schemeClr val="accent2">
                    <a:lumMod val="40000"/>
                    <a:lumOff val="60000"/>
                  </a:schemeClr>
                </a:solidFill>
                <a:effectLst/>
              </a:rPr>
              <a:t>South America</a:t>
            </a:r>
          </a:p>
        </p:txBody>
      </p:sp>
      <p:sp>
        <p:nvSpPr>
          <p:cNvPr id="26" name="Rectangle 25">
            <a:extLst>
              <a:ext uri="{FF2B5EF4-FFF2-40B4-BE49-F238E27FC236}">
                <a16:creationId xmlns:a16="http://schemas.microsoft.com/office/drawing/2014/main" id="{061DF21B-31F1-0547-BBC4-7C37BCE96FEC}"/>
              </a:ext>
            </a:extLst>
          </p:cNvPr>
          <p:cNvSpPr/>
          <p:nvPr/>
        </p:nvSpPr>
        <p:spPr>
          <a:xfrm>
            <a:off x="4723880" y="4965015"/>
            <a:ext cx="2189386" cy="707886"/>
          </a:xfrm>
          <a:prstGeom prst="rect">
            <a:avLst/>
          </a:prstGeom>
          <a:noFill/>
        </p:spPr>
        <p:txBody>
          <a:bodyPr wrap="square" lIns="91440" tIns="45720" rIns="91440" bIns="45720">
            <a:spAutoFit/>
          </a:bodyPr>
          <a:lstStyle/>
          <a:p>
            <a:pPr algn="ctr"/>
            <a:r>
              <a:rPr lang="en-GB" sz="4000" b="1" dirty="0">
                <a:ln w="22225">
                  <a:solidFill>
                    <a:srgbClr val="0070C0"/>
                  </a:solidFill>
                  <a:prstDash val="solid"/>
                </a:ln>
                <a:solidFill>
                  <a:srgbClr val="00B0F0"/>
                </a:solidFill>
              </a:rPr>
              <a:t>Bolivia</a:t>
            </a:r>
            <a:endParaRPr lang="en-GB" sz="4000" b="1" cap="none" spc="0" dirty="0">
              <a:ln w="22225">
                <a:solidFill>
                  <a:srgbClr val="0070C0"/>
                </a:solidFill>
                <a:prstDash val="solid"/>
              </a:ln>
              <a:solidFill>
                <a:srgbClr val="00B0F0"/>
              </a:solidFill>
              <a:effectLst/>
            </a:endParaRPr>
          </a:p>
        </p:txBody>
      </p:sp>
      <p:sp>
        <p:nvSpPr>
          <p:cNvPr id="27" name="Rectangle 26">
            <a:extLst>
              <a:ext uri="{FF2B5EF4-FFF2-40B4-BE49-F238E27FC236}">
                <a16:creationId xmlns:a16="http://schemas.microsoft.com/office/drawing/2014/main" id="{107F058E-3FE3-CB44-B4AA-EB91A8A61D93}"/>
              </a:ext>
            </a:extLst>
          </p:cNvPr>
          <p:cNvSpPr/>
          <p:nvPr/>
        </p:nvSpPr>
        <p:spPr>
          <a:xfrm>
            <a:off x="8910378" y="4651445"/>
            <a:ext cx="2189386" cy="707886"/>
          </a:xfrm>
          <a:prstGeom prst="rect">
            <a:avLst/>
          </a:prstGeom>
          <a:noFill/>
          <a:ln>
            <a:noFill/>
          </a:ln>
        </p:spPr>
        <p:txBody>
          <a:bodyPr wrap="square" lIns="91440" tIns="45720" rIns="91440" bIns="45720">
            <a:spAutoFit/>
          </a:bodyPr>
          <a:lstStyle/>
          <a:p>
            <a:pPr algn="ctr"/>
            <a:r>
              <a:rPr lang="en-GB" sz="4000" b="1" cap="none" spc="0" dirty="0">
                <a:ln w="22225">
                  <a:solidFill>
                    <a:srgbClr val="00B050"/>
                  </a:solidFill>
                  <a:prstDash val="solid"/>
                </a:ln>
                <a:solidFill>
                  <a:schemeClr val="accent6"/>
                </a:solidFill>
                <a:effectLst/>
              </a:rPr>
              <a:t>Oruro</a:t>
            </a:r>
          </a:p>
        </p:txBody>
      </p:sp>
    </p:spTree>
    <p:extLst>
      <p:ext uri="{BB962C8B-B14F-4D97-AF65-F5344CB8AC3E}">
        <p14:creationId xmlns:p14="http://schemas.microsoft.com/office/powerpoint/2010/main" val="43972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6A10-51B9-4E45-9301-EB6E227F0309}"/>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4800" b="1" dirty="0"/>
              <a:t>DATE</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C3441128-F4E2-4719-B681-553A92B8E2A1}"/>
              </a:ext>
            </a:extLst>
          </p:cNvPr>
          <p:cNvPicPr>
            <a:picLocks noChangeAspect="1"/>
          </p:cNvPicPr>
          <p:nvPr/>
        </p:nvPicPr>
        <p:blipFill rotWithShape="1">
          <a:blip r:embed="rId2"/>
          <a:srcRect l="12518" r="8964" b="-1"/>
          <a:stretch/>
        </p:blipFill>
        <p:spPr>
          <a:xfrm>
            <a:off x="1" y="2"/>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6" name="TextBox 5">
            <a:extLst>
              <a:ext uri="{FF2B5EF4-FFF2-40B4-BE49-F238E27FC236}">
                <a16:creationId xmlns:a16="http://schemas.microsoft.com/office/drawing/2014/main" id="{4BFBE227-334E-CD4D-8D44-17787AB63E12}"/>
              </a:ext>
            </a:extLst>
          </p:cNvPr>
          <p:cNvSpPr txBox="1"/>
          <p:nvPr/>
        </p:nvSpPr>
        <p:spPr>
          <a:xfrm>
            <a:off x="5777802" y="2279018"/>
            <a:ext cx="6136816" cy="2875786"/>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600" b="1" dirty="0">
                <a:solidFill>
                  <a:srgbClr val="FF0000"/>
                </a:solidFill>
              </a:rPr>
              <a:t>11th - 21st of February </a:t>
            </a:r>
            <a:r>
              <a:rPr lang="en-US" sz="3600" dirty="0">
                <a:solidFill>
                  <a:srgbClr val="00B050"/>
                </a:solidFill>
              </a:rPr>
              <a:t>in 2023, being  18, 19, 20 and 21 of February the most important days of celebrations. </a:t>
            </a:r>
          </a:p>
          <a:p>
            <a:pPr indent="-228600">
              <a:lnSpc>
                <a:spcPct val="90000"/>
              </a:lnSpc>
              <a:spcAft>
                <a:spcPts val="600"/>
              </a:spcAft>
              <a:buFont typeface="Arial" panose="020B0604020202020204" pitchFamily="34" charset="0"/>
              <a:buChar char="•"/>
            </a:pPr>
            <a:r>
              <a:rPr lang="en-US" sz="3600" dirty="0">
                <a:solidFill>
                  <a:srgbClr val="00B050"/>
                </a:solidFill>
              </a:rPr>
              <a:t>Oruro Carnival lasts ten days.</a:t>
            </a:r>
          </a:p>
        </p:txBody>
      </p:sp>
    </p:spTree>
    <p:extLst>
      <p:ext uri="{BB962C8B-B14F-4D97-AF65-F5344CB8AC3E}">
        <p14:creationId xmlns:p14="http://schemas.microsoft.com/office/powerpoint/2010/main" val="36566429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B42B9F-F674-4D7F-AEFD-F5DC47A70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abric&#10;&#10;Description automatically generated">
            <a:extLst>
              <a:ext uri="{FF2B5EF4-FFF2-40B4-BE49-F238E27FC236}">
                <a16:creationId xmlns:a16="http://schemas.microsoft.com/office/drawing/2014/main" id="{277D5F5A-D7C6-B147-87B6-6F912B3331E9}"/>
              </a:ext>
            </a:extLst>
          </p:cNvPr>
          <p:cNvPicPr>
            <a:picLocks noChangeAspect="1"/>
          </p:cNvPicPr>
          <p:nvPr/>
        </p:nvPicPr>
        <p:blipFill rotWithShape="1">
          <a:blip r:embed="rId2"/>
          <a:srcRect r="-1" b="31993"/>
          <a:stretch/>
        </p:blipFill>
        <p:spPr>
          <a:xfrm>
            <a:off x="-1" y="6"/>
            <a:ext cx="3922776" cy="3937609"/>
          </a:xfrm>
          <a:prstGeom prst="rect">
            <a:avLst/>
          </a:prstGeom>
        </p:spPr>
      </p:pic>
      <p:pic>
        <p:nvPicPr>
          <p:cNvPr id="12" name="Picture 11" descr="A picture containing water, colorful, bird, bed&#10;&#10;Description automatically generated">
            <a:extLst>
              <a:ext uri="{FF2B5EF4-FFF2-40B4-BE49-F238E27FC236}">
                <a16:creationId xmlns:a16="http://schemas.microsoft.com/office/drawing/2014/main" id="{AA2DD36A-EAC0-894E-B8A3-8629CF8D47BC}"/>
              </a:ext>
            </a:extLst>
          </p:cNvPr>
          <p:cNvPicPr>
            <a:picLocks noChangeAspect="1"/>
          </p:cNvPicPr>
          <p:nvPr/>
        </p:nvPicPr>
        <p:blipFill rotWithShape="1">
          <a:blip r:embed="rId3"/>
          <a:srcRect l="22727" r="7649" b="2"/>
          <a:stretch/>
        </p:blipFill>
        <p:spPr>
          <a:xfrm>
            <a:off x="4131633" y="10"/>
            <a:ext cx="3922776" cy="3937599"/>
          </a:xfrm>
          <a:prstGeom prst="rect">
            <a:avLst/>
          </a:prstGeom>
        </p:spPr>
      </p:pic>
      <p:sp useBgFill="1">
        <p:nvSpPr>
          <p:cNvPr id="19" name="Rectangle 18">
            <a:extLst>
              <a:ext uri="{FF2B5EF4-FFF2-40B4-BE49-F238E27FC236}">
                <a16:creationId xmlns:a16="http://schemas.microsoft.com/office/drawing/2014/main" id="{E677BBB0-8A66-4619-B31B-5097655C5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719012" y="4121588"/>
            <a:ext cx="2869683" cy="485703"/>
          </a:xfrm>
        </p:spPr>
        <p:txBody>
          <a:bodyPr vert="horz" lIns="91440" tIns="45720" rIns="91440" bIns="45720" rtlCol="0" anchor="ctr">
            <a:normAutofit/>
          </a:bodyPr>
          <a:lstStyle/>
          <a:p>
            <a:r>
              <a:rPr lang="en-US" sz="2400" b="1" kern="1200">
                <a:solidFill>
                  <a:schemeClr val="tx1"/>
                </a:solidFill>
                <a:latin typeface="+mj-lt"/>
                <a:ea typeface="+mj-ea"/>
                <a:cs typeface="+mj-cs"/>
              </a:rPr>
              <a:t>ORIGEN</a:t>
            </a:r>
          </a:p>
        </p:txBody>
      </p:sp>
      <p:sp>
        <p:nvSpPr>
          <p:cNvPr id="21" name="Rectangle 20">
            <a:extLst>
              <a:ext uri="{FF2B5EF4-FFF2-40B4-BE49-F238E27FC236}">
                <a16:creationId xmlns:a16="http://schemas.microsoft.com/office/drawing/2014/main" id="{FB56C437-7CF8-4D2B-8C62-6F9CEA56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88F414E-1A16-495F-8EF5-F55A4207E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E68BA65-A699-E546-8DF1-65E928C3ACF6}"/>
              </a:ext>
            </a:extLst>
          </p:cNvPr>
          <p:cNvSpPr/>
          <p:nvPr/>
        </p:nvSpPr>
        <p:spPr>
          <a:xfrm>
            <a:off x="719723" y="5131118"/>
            <a:ext cx="7348859" cy="969794"/>
          </a:xfrm>
          <a:prstGeom prst="rect">
            <a:avLst/>
          </a:prstGeom>
        </p:spPr>
        <p:txBody>
          <a:bodyPr vert="horz" lIns="91440" tIns="45720" rIns="91440" bIns="45720" rtlCol="0" anchor="ctr">
            <a:noAutofit/>
          </a:bodyPr>
          <a:lstStyle/>
          <a:p>
            <a:pPr>
              <a:lnSpc>
                <a:spcPct val="90000"/>
              </a:lnSpc>
              <a:spcAft>
                <a:spcPts val="600"/>
              </a:spcAft>
            </a:pPr>
            <a:r>
              <a:rPr lang="en-US" sz="1600" dirty="0">
                <a:ea typeface="+mn-lt"/>
                <a:cs typeface="+mn-lt"/>
              </a:rPr>
              <a:t>El </a:t>
            </a:r>
            <a:r>
              <a:rPr lang="en-US" sz="1600" dirty="0" err="1">
                <a:ea typeface="+mn-lt"/>
                <a:cs typeface="+mn-lt"/>
              </a:rPr>
              <a:t>origen</a:t>
            </a:r>
            <a:r>
              <a:rPr lang="en-US" sz="1600" dirty="0">
                <a:ea typeface="+mn-lt"/>
                <a:cs typeface="+mn-lt"/>
              </a:rPr>
              <a:t> es </a:t>
            </a:r>
            <a:r>
              <a:rPr lang="en-US" sz="1600" dirty="0" err="1">
                <a:ea typeface="+mn-lt"/>
                <a:cs typeface="+mn-lt"/>
              </a:rPr>
              <a:t>una</a:t>
            </a:r>
            <a:r>
              <a:rPr lang="en-US" sz="1600" dirty="0">
                <a:ea typeface="+mn-lt"/>
                <a:cs typeface="+mn-lt"/>
              </a:rPr>
              <a:t> </a:t>
            </a:r>
            <a:r>
              <a:rPr lang="en-US" sz="1600" dirty="0" err="1">
                <a:ea typeface="+mn-lt"/>
                <a:cs typeface="+mn-lt"/>
              </a:rPr>
              <a:t>antigua</a:t>
            </a:r>
            <a:r>
              <a:rPr lang="en-US" sz="1600" dirty="0">
                <a:ea typeface="+mn-lt"/>
                <a:cs typeface="+mn-lt"/>
              </a:rPr>
              <a:t> </a:t>
            </a:r>
            <a:r>
              <a:rPr lang="en-US" sz="1600" dirty="0" err="1">
                <a:ea typeface="+mn-lt"/>
                <a:cs typeface="+mn-lt"/>
              </a:rPr>
              <a:t>creencia</a:t>
            </a:r>
            <a:r>
              <a:rPr lang="en-US" sz="1600" dirty="0">
                <a:ea typeface="+mn-lt"/>
                <a:cs typeface="+mn-lt"/>
              </a:rPr>
              <a:t> que </a:t>
            </a:r>
            <a:r>
              <a:rPr lang="en-US" sz="1600" dirty="0" err="1">
                <a:ea typeface="+mn-lt"/>
                <a:cs typeface="+mn-lt"/>
              </a:rPr>
              <a:t>cuenta</a:t>
            </a:r>
            <a:r>
              <a:rPr lang="en-US" sz="1600" dirty="0">
                <a:ea typeface="+mn-lt"/>
                <a:cs typeface="+mn-lt"/>
              </a:rPr>
              <a:t> que, </a:t>
            </a:r>
            <a:r>
              <a:rPr lang="en-US" sz="1600" dirty="0" err="1">
                <a:ea typeface="+mn-lt"/>
                <a:cs typeface="+mn-lt"/>
              </a:rPr>
              <a:t>en</a:t>
            </a:r>
            <a:r>
              <a:rPr lang="en-US" sz="1600" dirty="0">
                <a:ea typeface="+mn-lt"/>
                <a:cs typeface="+mn-lt"/>
              </a:rPr>
              <a:t> </a:t>
            </a:r>
            <a:r>
              <a:rPr lang="en-US" sz="1600" dirty="0" err="1">
                <a:ea typeface="+mn-lt"/>
                <a:cs typeface="+mn-lt"/>
              </a:rPr>
              <a:t>aquel</a:t>
            </a:r>
            <a:r>
              <a:rPr lang="en-US" sz="1600" dirty="0">
                <a:ea typeface="+mn-lt"/>
                <a:cs typeface="+mn-lt"/>
              </a:rPr>
              <a:t> </a:t>
            </a:r>
            <a:r>
              <a:rPr lang="en-US" sz="1600" dirty="0" err="1">
                <a:ea typeface="+mn-lt"/>
                <a:cs typeface="+mn-lt"/>
              </a:rPr>
              <a:t>tiempo</a:t>
            </a:r>
            <a:r>
              <a:rPr lang="en-US" sz="1600" dirty="0">
                <a:ea typeface="+mn-lt"/>
                <a:cs typeface="+mn-lt"/>
              </a:rPr>
              <a:t>, </a:t>
            </a:r>
            <a:r>
              <a:rPr lang="en-US" sz="1600" dirty="0" err="1">
                <a:ea typeface="+mn-lt"/>
                <a:cs typeface="+mn-lt"/>
              </a:rPr>
              <a:t>una</a:t>
            </a:r>
            <a:r>
              <a:rPr lang="en-US" sz="1600" dirty="0">
                <a:ea typeface="+mn-lt"/>
                <a:cs typeface="+mn-lt"/>
              </a:rPr>
              <a:t> </a:t>
            </a:r>
            <a:r>
              <a:rPr lang="en-US" sz="1600" dirty="0" err="1">
                <a:ea typeface="+mn-lt"/>
                <a:cs typeface="+mn-lt"/>
              </a:rPr>
              <a:t>virgen</a:t>
            </a:r>
            <a:r>
              <a:rPr lang="en-US" sz="1600" dirty="0">
                <a:ea typeface="+mn-lt"/>
                <a:cs typeface="+mn-lt"/>
              </a:rPr>
              <a:t> </a:t>
            </a:r>
            <a:r>
              <a:rPr lang="en-US" sz="1600" dirty="0" err="1">
                <a:ea typeface="+mn-lt"/>
                <a:cs typeface="+mn-lt"/>
              </a:rPr>
              <a:t>había</a:t>
            </a:r>
            <a:r>
              <a:rPr lang="en-US" sz="1600" dirty="0">
                <a:ea typeface="+mn-lt"/>
                <a:cs typeface="+mn-lt"/>
              </a:rPr>
              <a:t> </a:t>
            </a:r>
            <a:r>
              <a:rPr lang="en-US" sz="1600" dirty="0" err="1">
                <a:ea typeface="+mn-lt"/>
                <a:cs typeface="+mn-lt"/>
              </a:rPr>
              <a:t>ayudado</a:t>
            </a:r>
            <a:r>
              <a:rPr lang="en-US" sz="1600" dirty="0">
                <a:ea typeface="+mn-lt"/>
                <a:cs typeface="+mn-lt"/>
              </a:rPr>
              <a:t> a un ombre </a:t>
            </a:r>
            <a:r>
              <a:rPr lang="en-US" sz="1600" dirty="0" err="1">
                <a:ea typeface="+mn-lt"/>
                <a:cs typeface="+mn-lt"/>
              </a:rPr>
              <a:t>herido</a:t>
            </a:r>
            <a:r>
              <a:rPr lang="en-US" sz="1600" dirty="0">
                <a:ea typeface="+mn-lt"/>
                <a:cs typeface="+mn-lt"/>
              </a:rPr>
              <a:t> a </a:t>
            </a:r>
            <a:r>
              <a:rPr lang="en-US" sz="1600" dirty="0" err="1">
                <a:ea typeface="+mn-lt"/>
                <a:cs typeface="+mn-lt"/>
              </a:rPr>
              <a:t>volver</a:t>
            </a:r>
            <a:r>
              <a:rPr lang="en-US" sz="1600" dirty="0">
                <a:ea typeface="+mn-lt"/>
                <a:cs typeface="+mn-lt"/>
              </a:rPr>
              <a:t> a casa, </a:t>
            </a:r>
            <a:r>
              <a:rPr lang="en-US" sz="1600" dirty="0" err="1">
                <a:ea typeface="+mn-lt"/>
                <a:cs typeface="+mn-lt"/>
              </a:rPr>
              <a:t>cerca</a:t>
            </a:r>
            <a:r>
              <a:rPr lang="en-US" sz="1600" dirty="0">
                <a:ea typeface="+mn-lt"/>
                <a:cs typeface="+mn-lt"/>
              </a:rPr>
              <a:t> de las minas de </a:t>
            </a:r>
            <a:r>
              <a:rPr lang="en-US" sz="1600" dirty="0" err="1">
                <a:ea typeface="+mn-lt"/>
                <a:cs typeface="+mn-lt"/>
              </a:rPr>
              <a:t>plata</a:t>
            </a:r>
            <a:r>
              <a:rPr lang="en-US" sz="1600" dirty="0">
                <a:ea typeface="+mn-lt"/>
                <a:cs typeface="+mn-lt"/>
              </a:rPr>
              <a:t> de Oruro. </a:t>
            </a:r>
            <a:r>
              <a:rPr lang="en-US" sz="1600" dirty="0" err="1">
                <a:ea typeface="+mn-lt"/>
                <a:cs typeface="+mn-lt"/>
              </a:rPr>
              <a:t>Desde</a:t>
            </a:r>
            <a:r>
              <a:rPr lang="en-US" sz="1600" dirty="0">
                <a:ea typeface="+mn-lt"/>
                <a:cs typeface="+mn-lt"/>
              </a:rPr>
              <a:t> </a:t>
            </a:r>
            <a:r>
              <a:rPr lang="en-US" sz="1600" dirty="0" err="1">
                <a:ea typeface="+mn-lt"/>
                <a:cs typeface="+mn-lt"/>
              </a:rPr>
              <a:t>entonces</a:t>
            </a:r>
            <a:r>
              <a:rPr lang="en-US" sz="1600" dirty="0">
                <a:ea typeface="+mn-lt"/>
                <a:cs typeface="+mn-lt"/>
              </a:rPr>
              <a:t>, la ciudad se ha </a:t>
            </a:r>
            <a:r>
              <a:rPr lang="en-US" sz="1600" dirty="0" err="1">
                <a:ea typeface="+mn-lt"/>
                <a:cs typeface="+mn-lt"/>
              </a:rPr>
              <a:t>convertido</a:t>
            </a:r>
            <a:r>
              <a:rPr lang="en-US" sz="1600" dirty="0">
                <a:ea typeface="+mn-lt"/>
                <a:cs typeface="+mn-lt"/>
              </a:rPr>
              <a:t> </a:t>
            </a:r>
            <a:r>
              <a:rPr lang="en-US" sz="1600" dirty="0" err="1">
                <a:ea typeface="+mn-lt"/>
                <a:cs typeface="+mn-lt"/>
              </a:rPr>
              <a:t>en</a:t>
            </a:r>
            <a:r>
              <a:rPr lang="en-US" sz="1600" dirty="0">
                <a:ea typeface="+mn-lt"/>
                <a:cs typeface="+mn-lt"/>
              </a:rPr>
              <a:t> un </a:t>
            </a:r>
            <a:r>
              <a:rPr lang="en-US" sz="1600" dirty="0" err="1">
                <a:ea typeface="+mn-lt"/>
                <a:cs typeface="+mn-lt"/>
              </a:rPr>
              <a:t>símbolo</a:t>
            </a:r>
            <a:r>
              <a:rPr lang="en-US" sz="1600" dirty="0">
                <a:ea typeface="+mn-lt"/>
                <a:cs typeface="+mn-lt"/>
              </a:rPr>
              <a:t> de </a:t>
            </a:r>
            <a:r>
              <a:rPr lang="en-US" sz="1600" dirty="0" err="1">
                <a:ea typeface="+mn-lt"/>
                <a:cs typeface="+mn-lt"/>
              </a:rPr>
              <a:t>protección</a:t>
            </a:r>
            <a:r>
              <a:rPr lang="en-US" sz="1600" dirty="0">
                <a:ea typeface="+mn-lt"/>
                <a:cs typeface="+mn-lt"/>
              </a:rPr>
              <a:t> para </a:t>
            </a:r>
            <a:r>
              <a:rPr lang="en-US" sz="1600" dirty="0" err="1">
                <a:ea typeface="+mn-lt"/>
                <a:cs typeface="+mn-lt"/>
              </a:rPr>
              <a:t>los</a:t>
            </a:r>
            <a:r>
              <a:rPr lang="en-US" sz="1600" dirty="0">
                <a:ea typeface="+mn-lt"/>
                <a:cs typeface="+mn-lt"/>
              </a:rPr>
              <a:t> </a:t>
            </a:r>
            <a:r>
              <a:rPr lang="en-US" sz="1600" dirty="0" err="1">
                <a:ea typeface="+mn-lt"/>
                <a:cs typeface="+mn-lt"/>
              </a:rPr>
              <a:t>mineros</a:t>
            </a:r>
            <a:r>
              <a:rPr lang="en-US" sz="1600" dirty="0">
                <a:ea typeface="+mn-lt"/>
                <a:cs typeface="+mn-lt"/>
              </a:rPr>
              <a:t> bolivianos.</a:t>
            </a:r>
            <a:endParaRPr lang="en-US" dirty="0">
              <a:ea typeface="+mn-lt"/>
              <a:cs typeface="+mn-lt"/>
            </a:endParaRPr>
          </a:p>
          <a:p>
            <a:pPr marL="285750" indent="-228600">
              <a:lnSpc>
                <a:spcPct val="90000"/>
              </a:lnSpc>
              <a:spcAft>
                <a:spcPts val="600"/>
              </a:spcAft>
              <a:buFont typeface="Arial,Sans-Serif"/>
              <a:buChar char="•"/>
            </a:pPr>
            <a:r>
              <a:rPr lang="en-US" sz="1600" b="1" u="sng" dirty="0">
                <a:ea typeface="+mn-lt"/>
                <a:cs typeface="+mn-lt"/>
              </a:rPr>
              <a:t>Principal </a:t>
            </a:r>
            <a:r>
              <a:rPr lang="en-US" sz="1600" b="1" u="sng" dirty="0" err="1">
                <a:ea typeface="+mn-lt"/>
                <a:cs typeface="+mn-lt"/>
              </a:rPr>
              <a:t>evento</a:t>
            </a:r>
            <a:r>
              <a:rPr lang="en-US" sz="1600" b="1" u="sng" dirty="0">
                <a:ea typeface="+mn-lt"/>
                <a:cs typeface="+mn-lt"/>
              </a:rPr>
              <a:t> </a:t>
            </a:r>
            <a:r>
              <a:rPr lang="en-US" sz="1600" dirty="0">
                <a:ea typeface="+mn-lt"/>
                <a:cs typeface="+mn-lt"/>
              </a:rPr>
              <a:t> </a:t>
            </a:r>
            <a:r>
              <a:rPr lang="en-US" sz="1600" b="1" dirty="0" err="1">
                <a:ea typeface="+mn-lt"/>
                <a:cs typeface="+mn-lt"/>
              </a:rPr>
              <a:t>Diablada</a:t>
            </a:r>
            <a:r>
              <a:rPr lang="en-US" sz="1600" dirty="0">
                <a:ea typeface="+mn-lt"/>
                <a:cs typeface="+mn-lt"/>
              </a:rPr>
              <a:t>: </a:t>
            </a:r>
            <a:r>
              <a:rPr lang="en-US" sz="1600" dirty="0" err="1">
                <a:ea typeface="+mn-lt"/>
                <a:cs typeface="+mn-lt"/>
              </a:rPr>
              <a:t>representación</a:t>
            </a:r>
            <a:r>
              <a:rPr lang="en-US" sz="1600" dirty="0">
                <a:ea typeface="+mn-lt"/>
                <a:cs typeface="+mn-lt"/>
              </a:rPr>
              <a:t> de la </a:t>
            </a:r>
            <a:r>
              <a:rPr lang="en-US" sz="1600" dirty="0" err="1">
                <a:ea typeface="+mn-lt"/>
                <a:cs typeface="+mn-lt"/>
              </a:rPr>
              <a:t>batalla</a:t>
            </a:r>
            <a:r>
              <a:rPr lang="en-US" sz="1600" dirty="0">
                <a:ea typeface="+mn-lt"/>
                <a:cs typeface="+mn-lt"/>
              </a:rPr>
              <a:t> entre </a:t>
            </a:r>
            <a:r>
              <a:rPr lang="en-US" sz="1600" dirty="0" err="1">
                <a:ea typeface="+mn-lt"/>
                <a:cs typeface="+mn-lt"/>
              </a:rPr>
              <a:t>el</a:t>
            </a:r>
            <a:r>
              <a:rPr lang="en-US" sz="1600" dirty="0">
                <a:ea typeface="+mn-lt"/>
                <a:cs typeface="+mn-lt"/>
              </a:rPr>
              <a:t> bien y </a:t>
            </a:r>
            <a:r>
              <a:rPr lang="en-US" sz="1600" dirty="0" err="1">
                <a:ea typeface="+mn-lt"/>
                <a:cs typeface="+mn-lt"/>
              </a:rPr>
              <a:t>el</a:t>
            </a:r>
            <a:r>
              <a:rPr lang="en-US" sz="1600" dirty="0">
                <a:ea typeface="+mn-lt"/>
                <a:cs typeface="+mn-lt"/>
              </a:rPr>
              <a:t> mal, </a:t>
            </a:r>
            <a:r>
              <a:rPr lang="en-US" sz="1600" dirty="0" err="1">
                <a:ea typeface="+mn-lt"/>
                <a:cs typeface="+mn-lt"/>
              </a:rPr>
              <a:t>en</a:t>
            </a:r>
            <a:r>
              <a:rPr lang="en-US" sz="1600" dirty="0">
                <a:ea typeface="+mn-lt"/>
                <a:cs typeface="+mn-lt"/>
              </a:rPr>
              <a:t> la que </a:t>
            </a:r>
            <a:r>
              <a:rPr lang="en-US" sz="1600" dirty="0" err="1">
                <a:ea typeface="+mn-lt"/>
                <a:cs typeface="+mn-lt"/>
              </a:rPr>
              <a:t>el</a:t>
            </a:r>
            <a:r>
              <a:rPr lang="en-US" sz="1600" dirty="0">
                <a:ea typeface="+mn-lt"/>
                <a:cs typeface="+mn-lt"/>
              </a:rPr>
              <a:t> </a:t>
            </a:r>
            <a:r>
              <a:rPr lang="en-US" sz="1600" dirty="0" err="1">
                <a:ea typeface="+mn-lt"/>
                <a:cs typeface="+mn-lt"/>
              </a:rPr>
              <a:t>arcángel</a:t>
            </a:r>
            <a:r>
              <a:rPr lang="en-US" sz="1600" dirty="0">
                <a:ea typeface="+mn-lt"/>
                <a:cs typeface="+mn-lt"/>
              </a:rPr>
              <a:t> San Miguel lucha contra </a:t>
            </a:r>
            <a:r>
              <a:rPr lang="en-US" sz="1600" dirty="0" err="1">
                <a:ea typeface="+mn-lt"/>
                <a:cs typeface="+mn-lt"/>
              </a:rPr>
              <a:t>una</a:t>
            </a:r>
            <a:r>
              <a:rPr lang="en-US" sz="1600" dirty="0">
                <a:ea typeface="+mn-lt"/>
                <a:cs typeface="+mn-lt"/>
              </a:rPr>
              <a:t> </a:t>
            </a:r>
            <a:r>
              <a:rPr lang="en-US" sz="1600" dirty="0" err="1">
                <a:ea typeface="+mn-lt"/>
                <a:cs typeface="+mn-lt"/>
              </a:rPr>
              <a:t>serie</a:t>
            </a:r>
            <a:r>
              <a:rPr lang="en-US" sz="1600" dirty="0">
                <a:ea typeface="+mn-lt"/>
                <a:cs typeface="+mn-lt"/>
              </a:rPr>
              <a:t> de </a:t>
            </a:r>
            <a:r>
              <a:rPr lang="en-US" sz="1600" dirty="0" err="1">
                <a:ea typeface="+mn-lt"/>
                <a:cs typeface="+mn-lt"/>
              </a:rPr>
              <a:t>figuras</a:t>
            </a:r>
            <a:r>
              <a:rPr lang="en-US" sz="1600" dirty="0">
                <a:ea typeface="+mn-lt"/>
                <a:cs typeface="+mn-lt"/>
              </a:rPr>
              <a:t> </a:t>
            </a:r>
            <a:r>
              <a:rPr lang="en-US" sz="1600" dirty="0" err="1">
                <a:ea typeface="+mn-lt"/>
                <a:cs typeface="+mn-lt"/>
              </a:rPr>
              <a:t>malignas</a:t>
            </a:r>
            <a:r>
              <a:rPr lang="en-US" sz="1600" dirty="0">
                <a:ea typeface="+mn-lt"/>
                <a:cs typeface="+mn-lt"/>
              </a:rPr>
              <a:t>.</a:t>
            </a:r>
            <a:endParaRPr lang="es-ES" sz="1600" dirty="0">
              <a:ea typeface="+mn-lt"/>
              <a:cs typeface="+mn-lt"/>
            </a:endParaRPr>
          </a:p>
          <a:p>
            <a:pPr>
              <a:lnSpc>
                <a:spcPct val="90000"/>
              </a:lnSpc>
              <a:spcAft>
                <a:spcPts val="600"/>
              </a:spcAft>
            </a:pPr>
            <a:endParaRPr lang="en-US" sz="1600" dirty="0">
              <a:cs typeface="Calibri"/>
            </a:endParaRPr>
          </a:p>
        </p:txBody>
      </p:sp>
      <p:pic>
        <p:nvPicPr>
          <p:cNvPr id="6" name="Picture 5" descr="A picture containing outdoor, ship, large, white&#10;&#10;Description automatically generated">
            <a:extLst>
              <a:ext uri="{FF2B5EF4-FFF2-40B4-BE49-F238E27FC236}">
                <a16:creationId xmlns:a16="http://schemas.microsoft.com/office/drawing/2014/main" id="{7818C99B-A491-1646-AC1B-35BE41A669D4}"/>
              </a:ext>
            </a:extLst>
          </p:cNvPr>
          <p:cNvPicPr>
            <a:picLocks noChangeAspect="1"/>
          </p:cNvPicPr>
          <p:nvPr/>
        </p:nvPicPr>
        <p:blipFill rotWithShape="1">
          <a:blip r:embed="rId4"/>
          <a:srcRect l="11782" r="16546" b="-3"/>
          <a:stretch/>
        </p:blipFill>
        <p:spPr>
          <a:xfrm>
            <a:off x="8269224" y="-6"/>
            <a:ext cx="3923671" cy="6310800"/>
          </a:xfrm>
          <a:prstGeom prst="rect">
            <a:avLst/>
          </a:prstGeom>
        </p:spPr>
      </p:pic>
    </p:spTree>
    <p:extLst>
      <p:ext uri="{BB962C8B-B14F-4D97-AF65-F5344CB8AC3E}">
        <p14:creationId xmlns:p14="http://schemas.microsoft.com/office/powerpoint/2010/main" val="194663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ancer, sport, colorful, child&#10;&#10;Description automatically generated">
            <a:extLst>
              <a:ext uri="{FF2B5EF4-FFF2-40B4-BE49-F238E27FC236}">
                <a16:creationId xmlns:a16="http://schemas.microsoft.com/office/drawing/2014/main" id="{ECD0401A-F244-3040-8114-6928D3D5A464}"/>
              </a:ext>
            </a:extLst>
          </p:cNvPr>
          <p:cNvPicPr>
            <a:picLocks noChangeAspect="1"/>
          </p:cNvPicPr>
          <p:nvPr/>
        </p:nvPicPr>
        <p:blipFill rotWithShape="1">
          <a:blip r:embed="rId2"/>
          <a:srcRect/>
          <a:stretch/>
        </p:blipFill>
        <p:spPr>
          <a:xfrm>
            <a:off x="0" y="0"/>
            <a:ext cx="12192000" cy="685800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CÓMO SE CELEBRA EN LA ACTUALIDAD</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4F4ED28-21CD-4447-9A56-2FDA97124AC9}"/>
              </a:ext>
            </a:extLst>
          </p:cNvPr>
          <p:cNvSpPr/>
          <p:nvPr/>
        </p:nvSpPr>
        <p:spPr>
          <a:xfrm>
            <a:off x="361554" y="3448054"/>
            <a:ext cx="4899924" cy="2619839"/>
          </a:xfrm>
          <a:prstGeom prst="rect">
            <a:avLst/>
          </a:prstGeom>
        </p:spPr>
        <p:txBody>
          <a:bodyPr vert="horz" lIns="91440" tIns="45720" rIns="91440" bIns="45720" rtlCol="0" anchor="ctr">
            <a:noAutofit/>
          </a:bodyPr>
          <a:lstStyle/>
          <a:p>
            <a:pPr algn="just">
              <a:lnSpc>
                <a:spcPct val="90000"/>
              </a:lnSpc>
              <a:spcAft>
                <a:spcPts val="600"/>
              </a:spcAft>
            </a:pPr>
            <a:br>
              <a:rPr lang="en-US" sz="1400" dirty="0"/>
            </a:br>
            <a:r>
              <a:rPr lang="en-US" sz="1400" dirty="0" err="1"/>
              <a:t>En</a:t>
            </a:r>
            <a:r>
              <a:rPr lang="en-US" sz="1400" dirty="0"/>
              <a:t> el </a:t>
            </a:r>
            <a:r>
              <a:rPr lang="en-US" sz="1400" dirty="0" err="1"/>
              <a:t>desfile</a:t>
            </a:r>
            <a:r>
              <a:rPr lang="en-US" sz="1400" dirty="0"/>
              <a:t> de </a:t>
            </a:r>
            <a:r>
              <a:rPr lang="en-US" sz="1400" b="1" dirty="0" err="1"/>
              <a:t>Carnaval</a:t>
            </a:r>
            <a:r>
              <a:rPr lang="en-US" sz="1400" dirty="0"/>
              <a:t> </a:t>
            </a:r>
            <a:r>
              <a:rPr lang="en-US" sz="1400" dirty="0" err="1"/>
              <a:t>participan</a:t>
            </a:r>
            <a:r>
              <a:rPr lang="en-US" sz="1400" dirty="0"/>
              <a:t> </a:t>
            </a:r>
            <a:r>
              <a:rPr lang="en-US" sz="1400" dirty="0" err="1"/>
              <a:t>decenas</a:t>
            </a:r>
            <a:r>
              <a:rPr lang="en-US" sz="1400" dirty="0"/>
              <a:t> de </a:t>
            </a:r>
            <a:r>
              <a:rPr lang="en-US" sz="1400" dirty="0" err="1"/>
              <a:t>agrupaciones</a:t>
            </a:r>
            <a:r>
              <a:rPr lang="en-US" sz="1400" dirty="0"/>
              <a:t> con miles de </a:t>
            </a:r>
            <a:r>
              <a:rPr lang="en-US" sz="1400" dirty="0" err="1"/>
              <a:t>bailarines</a:t>
            </a:r>
            <a:r>
              <a:rPr lang="en-US" sz="1400" dirty="0"/>
              <a:t>, </a:t>
            </a:r>
            <a:r>
              <a:rPr lang="en-US" sz="1400" dirty="0" err="1"/>
              <a:t>músicos</a:t>
            </a:r>
            <a:r>
              <a:rPr lang="en-US" sz="1400" dirty="0"/>
              <a:t> y </a:t>
            </a:r>
            <a:r>
              <a:rPr lang="en-US" sz="1400" dirty="0" err="1"/>
              <a:t>artistas</a:t>
            </a:r>
            <a:r>
              <a:rPr lang="en-US" sz="1400" dirty="0"/>
              <a:t> que </a:t>
            </a:r>
            <a:r>
              <a:rPr lang="en-US" sz="1400" dirty="0" err="1"/>
              <a:t>desfilan</a:t>
            </a:r>
            <a:r>
              <a:rPr lang="en-US" sz="1400" dirty="0"/>
              <a:t> al </a:t>
            </a:r>
            <a:r>
              <a:rPr lang="en-US" sz="1400" dirty="0" err="1"/>
              <a:t>compás</a:t>
            </a:r>
            <a:r>
              <a:rPr lang="en-US" sz="1400" dirty="0"/>
              <a:t> de </a:t>
            </a:r>
            <a:r>
              <a:rPr lang="en-US" sz="1400" dirty="0" err="1"/>
              <a:t>danzas</a:t>
            </a:r>
            <a:r>
              <a:rPr lang="en-US" sz="1400" dirty="0"/>
              <a:t> </a:t>
            </a:r>
            <a:r>
              <a:rPr lang="en-US" sz="1400" dirty="0" err="1"/>
              <a:t>típicas</a:t>
            </a:r>
            <a:r>
              <a:rPr lang="en-US" sz="1400" dirty="0"/>
              <a:t> </a:t>
            </a:r>
            <a:r>
              <a:rPr lang="en-US" sz="1400" dirty="0" err="1"/>
              <a:t>como</a:t>
            </a:r>
            <a:r>
              <a:rPr lang="en-US" sz="1400" dirty="0"/>
              <a:t>: la </a:t>
            </a:r>
            <a:r>
              <a:rPr lang="en-US" sz="1400" b="1" dirty="0" err="1"/>
              <a:t>diablada</a:t>
            </a:r>
            <a:r>
              <a:rPr lang="en-US" sz="1400" dirty="0"/>
              <a:t>, la </a:t>
            </a:r>
            <a:r>
              <a:rPr lang="en-US" sz="1400" dirty="0" err="1"/>
              <a:t>morenada</a:t>
            </a:r>
            <a:r>
              <a:rPr lang="en-US" sz="1400" dirty="0"/>
              <a:t>, los </a:t>
            </a:r>
            <a:r>
              <a:rPr lang="en-US" sz="1400" b="1" dirty="0" err="1"/>
              <a:t>caporales</a:t>
            </a:r>
            <a:r>
              <a:rPr lang="en-US" sz="1400" dirty="0"/>
              <a:t>, los </a:t>
            </a:r>
            <a:r>
              <a:rPr lang="en-US" sz="1400" dirty="0" err="1"/>
              <a:t>suri</a:t>
            </a:r>
            <a:r>
              <a:rPr lang="en-US" sz="1400" dirty="0"/>
              <a:t> </a:t>
            </a:r>
            <a:r>
              <a:rPr lang="en-US" sz="1400" dirty="0" err="1"/>
              <a:t>sicuris</a:t>
            </a:r>
            <a:r>
              <a:rPr lang="en-US" sz="1400" dirty="0"/>
              <a:t>, los waka waka, entre </a:t>
            </a:r>
            <a:r>
              <a:rPr lang="en-US" sz="1400" dirty="0" err="1"/>
              <a:t>otros</a:t>
            </a:r>
            <a:r>
              <a:rPr lang="en-US" sz="1400" dirty="0"/>
              <a:t>. El </a:t>
            </a:r>
            <a:r>
              <a:rPr lang="en-US" sz="1400" dirty="0" err="1"/>
              <a:t>desfile</a:t>
            </a:r>
            <a:r>
              <a:rPr lang="en-US" sz="1400" dirty="0"/>
              <a:t> es </a:t>
            </a:r>
            <a:r>
              <a:rPr lang="en-US" sz="1400" dirty="0" err="1"/>
              <a:t>trasmitido</a:t>
            </a:r>
            <a:r>
              <a:rPr lang="en-US" sz="1400" dirty="0"/>
              <a:t> a </a:t>
            </a:r>
            <a:r>
              <a:rPr lang="en-US" sz="1400" dirty="0" err="1"/>
              <a:t>todo</a:t>
            </a:r>
            <a:r>
              <a:rPr lang="en-US" sz="1400" dirty="0"/>
              <a:t> el </a:t>
            </a:r>
            <a:r>
              <a:rPr lang="en-US" sz="1400" dirty="0" err="1"/>
              <a:t>país</a:t>
            </a:r>
            <a:r>
              <a:rPr lang="en-US" sz="1400" dirty="0"/>
              <a:t> por la </a:t>
            </a:r>
            <a:r>
              <a:rPr lang="en-US" sz="1400" dirty="0" err="1"/>
              <a:t>televisión</a:t>
            </a:r>
            <a:r>
              <a:rPr lang="en-US" sz="1400" dirty="0"/>
              <a:t> de Bolivia.</a:t>
            </a:r>
          </a:p>
          <a:p>
            <a:pPr indent="-228600" algn="just">
              <a:lnSpc>
                <a:spcPct val="90000"/>
              </a:lnSpc>
              <a:spcAft>
                <a:spcPts val="600"/>
              </a:spcAft>
              <a:buFont typeface="Arial" panose="020B0604020202020204" pitchFamily="34" charset="0"/>
              <a:buChar char="•"/>
            </a:pPr>
            <a:r>
              <a:rPr lang="en-US" sz="1400" dirty="0"/>
              <a:t>El </a:t>
            </a:r>
            <a:r>
              <a:rPr lang="en-US" sz="1400" b="1" dirty="0" err="1"/>
              <a:t>significado</a:t>
            </a:r>
            <a:r>
              <a:rPr lang="en-US" sz="1400" b="1" dirty="0"/>
              <a:t> de la “</a:t>
            </a:r>
            <a:r>
              <a:rPr lang="en-US" sz="1400" b="1" dirty="0" err="1"/>
              <a:t>diablada</a:t>
            </a:r>
            <a:r>
              <a:rPr lang="en-US" sz="1400" dirty="0"/>
              <a:t>” (una de las </a:t>
            </a:r>
            <a:r>
              <a:rPr lang="en-US" sz="1400" dirty="0" err="1"/>
              <a:t>danzas</a:t>
            </a:r>
            <a:r>
              <a:rPr lang="en-US" sz="1400" dirty="0"/>
              <a:t> </a:t>
            </a:r>
            <a:r>
              <a:rPr lang="en-US" sz="1400" dirty="0" err="1"/>
              <a:t>más</a:t>
            </a:r>
            <a:r>
              <a:rPr lang="en-US" sz="1400" dirty="0"/>
              <a:t> </a:t>
            </a:r>
            <a:r>
              <a:rPr lang="en-US" sz="1400" dirty="0" err="1"/>
              <a:t>representativas</a:t>
            </a:r>
            <a:r>
              <a:rPr lang="en-US" sz="1400" dirty="0"/>
              <a:t>) es una </a:t>
            </a:r>
            <a:r>
              <a:rPr lang="en-US" sz="1400" dirty="0" err="1"/>
              <a:t>mezcla</a:t>
            </a:r>
            <a:r>
              <a:rPr lang="en-US" sz="1400" dirty="0"/>
              <a:t> de </a:t>
            </a:r>
            <a:r>
              <a:rPr lang="en-US" sz="1400" dirty="0" err="1"/>
              <a:t>tradiciones</a:t>
            </a:r>
            <a:r>
              <a:rPr lang="en-US" sz="1400" dirty="0"/>
              <a:t> </a:t>
            </a:r>
            <a:r>
              <a:rPr lang="en-US" sz="1400" dirty="0" err="1"/>
              <a:t>andinas</a:t>
            </a:r>
            <a:r>
              <a:rPr lang="en-US" sz="1400" dirty="0"/>
              <a:t> y </a:t>
            </a:r>
            <a:r>
              <a:rPr lang="en-US" sz="1400" dirty="0" err="1"/>
              <a:t>católicas</a:t>
            </a:r>
            <a:r>
              <a:rPr lang="en-US" sz="1400" dirty="0"/>
              <a:t>. </a:t>
            </a:r>
            <a:r>
              <a:rPr lang="en-US" sz="1400" dirty="0" err="1"/>
              <a:t>Cuenta</a:t>
            </a:r>
            <a:r>
              <a:rPr lang="en-US" sz="1400" dirty="0"/>
              <a:t> con </a:t>
            </a:r>
            <a:r>
              <a:rPr lang="en-US" sz="1400" dirty="0" err="1"/>
              <a:t>vistosos</a:t>
            </a:r>
            <a:r>
              <a:rPr lang="en-US" sz="1400" dirty="0"/>
              <a:t> </a:t>
            </a:r>
            <a:r>
              <a:rPr lang="en-US" sz="1400" dirty="0" err="1"/>
              <a:t>disfraces</a:t>
            </a:r>
            <a:r>
              <a:rPr lang="en-US" sz="1400" dirty="0"/>
              <a:t> y </a:t>
            </a:r>
            <a:r>
              <a:rPr lang="en-US" sz="1400" dirty="0" err="1"/>
              <a:t>máscaras</a:t>
            </a:r>
            <a:r>
              <a:rPr lang="en-US" sz="1400" dirty="0"/>
              <a:t> de diablos tanto para los hombres </a:t>
            </a:r>
            <a:r>
              <a:rPr lang="en-US" sz="1400" dirty="0" err="1"/>
              <a:t>como</a:t>
            </a:r>
            <a:r>
              <a:rPr lang="en-US" sz="1400" dirty="0"/>
              <a:t> para las </a:t>
            </a:r>
            <a:r>
              <a:rPr lang="en-US" sz="1400" dirty="0" err="1"/>
              <a:t>mujeres</a:t>
            </a:r>
            <a:r>
              <a:rPr lang="en-US" sz="1400" dirty="0"/>
              <a:t>. </a:t>
            </a:r>
            <a:r>
              <a:rPr lang="en-US" sz="1400" dirty="0" err="1"/>
              <a:t>Liderados</a:t>
            </a:r>
            <a:r>
              <a:rPr lang="en-US" sz="1400" dirty="0"/>
              <a:t> por el </a:t>
            </a:r>
            <a:r>
              <a:rPr lang="en-US" sz="1400" i="1" dirty="0" err="1"/>
              <a:t>arcángel</a:t>
            </a:r>
            <a:r>
              <a:rPr lang="en-US" sz="1400" i="1" dirty="0"/>
              <a:t> Gabriel</a:t>
            </a:r>
            <a:r>
              <a:rPr lang="en-US" sz="1400" dirty="0"/>
              <a:t>, </a:t>
            </a:r>
            <a:r>
              <a:rPr lang="en-US" sz="1400" dirty="0" err="1"/>
              <a:t>simbolizan</a:t>
            </a:r>
            <a:r>
              <a:rPr lang="en-US" sz="1400" dirty="0"/>
              <a:t> con sus </a:t>
            </a:r>
            <a:r>
              <a:rPr lang="en-US" sz="1400" dirty="0" err="1"/>
              <a:t>danzas</a:t>
            </a:r>
            <a:r>
              <a:rPr lang="en-US" sz="1400" dirty="0"/>
              <a:t> la </a:t>
            </a:r>
            <a:r>
              <a:rPr lang="en-US" sz="1400" dirty="0" err="1"/>
              <a:t>salida</a:t>
            </a:r>
            <a:r>
              <a:rPr lang="en-US" sz="1400" dirty="0"/>
              <a:t> </a:t>
            </a:r>
            <a:r>
              <a:rPr lang="en-US" sz="1400" dirty="0" err="1"/>
              <a:t>desde</a:t>
            </a:r>
            <a:r>
              <a:rPr lang="en-US" sz="1400" dirty="0"/>
              <a:t> el </a:t>
            </a:r>
            <a:r>
              <a:rPr lang="en-US" sz="1400" i="1" dirty="0" err="1"/>
              <a:t>averno</a:t>
            </a:r>
            <a:r>
              <a:rPr lang="en-US" sz="1400" dirty="0"/>
              <a:t> </a:t>
            </a:r>
            <a:r>
              <a:rPr lang="en-US" sz="1400" dirty="0" err="1"/>
              <a:t>rumbo</a:t>
            </a:r>
            <a:r>
              <a:rPr lang="en-US" sz="1400" dirty="0"/>
              <a:t> al </a:t>
            </a:r>
            <a:r>
              <a:rPr lang="en-US" sz="1400" dirty="0" err="1"/>
              <a:t>juicio</a:t>
            </a:r>
            <a:r>
              <a:rPr lang="en-US" sz="1400" dirty="0"/>
              <a:t>.</a:t>
            </a:r>
          </a:p>
          <a:p>
            <a:pPr indent="-228600" algn="just">
              <a:lnSpc>
                <a:spcPct val="90000"/>
              </a:lnSpc>
              <a:spcAft>
                <a:spcPts val="600"/>
              </a:spcAft>
              <a:buFont typeface="Arial" panose="020B0604020202020204" pitchFamily="34" charset="0"/>
              <a:buChar char="•"/>
            </a:pPr>
            <a:r>
              <a:rPr lang="en-US" sz="1400" dirty="0"/>
              <a:t>El </a:t>
            </a:r>
            <a:r>
              <a:rPr lang="en-US" sz="1400" dirty="0" err="1"/>
              <a:t>Carnaval</a:t>
            </a:r>
            <a:r>
              <a:rPr lang="en-US" sz="1400" dirty="0"/>
              <a:t> </a:t>
            </a:r>
            <a:r>
              <a:rPr lang="en-US" sz="1400" dirty="0" err="1"/>
              <a:t>termina</a:t>
            </a:r>
            <a:r>
              <a:rPr lang="en-US" sz="1400" dirty="0"/>
              <a:t> con una </a:t>
            </a:r>
            <a:r>
              <a:rPr lang="en-US" sz="1400" dirty="0" err="1"/>
              <a:t>multitudinaria</a:t>
            </a:r>
            <a:r>
              <a:rPr lang="en-US" sz="1400" dirty="0"/>
              <a:t> </a:t>
            </a:r>
            <a:r>
              <a:rPr lang="en-US" sz="1400" dirty="0" err="1"/>
              <a:t>procesión</a:t>
            </a:r>
            <a:r>
              <a:rPr lang="en-US" sz="1400" dirty="0"/>
              <a:t> final </a:t>
            </a:r>
            <a:r>
              <a:rPr lang="en-US" sz="1400" dirty="0" err="1"/>
              <a:t>donde</a:t>
            </a:r>
            <a:r>
              <a:rPr lang="en-US" sz="1400" dirty="0"/>
              <a:t> </a:t>
            </a:r>
            <a:r>
              <a:rPr lang="en-US" sz="1400" dirty="0" err="1"/>
              <a:t>participan</a:t>
            </a:r>
            <a:r>
              <a:rPr lang="en-US" sz="1400" dirty="0"/>
              <a:t> miles de </a:t>
            </a:r>
            <a:r>
              <a:rPr lang="en-US" sz="1400" dirty="0" err="1"/>
              <a:t>bailarines</a:t>
            </a:r>
            <a:r>
              <a:rPr lang="en-US" sz="1400" dirty="0"/>
              <a:t> y </a:t>
            </a:r>
            <a:r>
              <a:rPr lang="en-US" sz="1400" dirty="0" err="1"/>
              <a:t>músicos</a:t>
            </a:r>
            <a:r>
              <a:rPr lang="en-US" sz="1400" dirty="0"/>
              <a:t> </a:t>
            </a:r>
            <a:r>
              <a:rPr lang="en-US" sz="1400" dirty="0" err="1"/>
              <a:t>durante</a:t>
            </a:r>
            <a:r>
              <a:rPr lang="en-US" sz="1400" dirty="0"/>
              <a:t> </a:t>
            </a:r>
            <a:r>
              <a:rPr lang="en-US" sz="1400" dirty="0" err="1"/>
              <a:t>más</a:t>
            </a:r>
            <a:r>
              <a:rPr lang="en-US" sz="1400" dirty="0"/>
              <a:t> de 15 horas. </a:t>
            </a:r>
          </a:p>
        </p:txBody>
      </p:sp>
    </p:spTree>
    <p:extLst>
      <p:ext uri="{BB962C8B-B14F-4D97-AF65-F5344CB8AC3E}">
        <p14:creationId xmlns:p14="http://schemas.microsoft.com/office/powerpoint/2010/main" val="134909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6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COSTUMES</a:t>
            </a:r>
          </a:p>
        </p:txBody>
      </p:sp>
      <p:pic>
        <p:nvPicPr>
          <p:cNvPr id="3073" name="Picture 15" descr="Photo Credit: Szymon Kochański">
            <a:extLst>
              <a:ext uri="{FF2B5EF4-FFF2-40B4-BE49-F238E27FC236}">
                <a16:creationId xmlns:a16="http://schemas.microsoft.com/office/drawing/2014/main" id="{7A3C78AC-70D6-B14B-8F6C-2DD0569C788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r="1" b="12494"/>
          <a:stretch>
            <a:fill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844B7D-22F3-314A-975C-8E47D88D0AF7}"/>
              </a:ext>
            </a:extLst>
          </p:cNvPr>
          <p:cNvSpPr txBox="1"/>
          <p:nvPr/>
        </p:nvSpPr>
        <p:spPr>
          <a:xfrm>
            <a:off x="7629099" y="917725"/>
            <a:ext cx="4235354" cy="4852362"/>
          </a:xfrm>
          <a:prstGeom prst="rect">
            <a:avLst/>
          </a:prstGeom>
        </p:spPr>
        <p:txBody>
          <a:bodyPr vert="horz" lIns="91440" tIns="45720" rIns="91440" bIns="45720" rtlCol="0" anchor="ctr">
            <a:noAutofit/>
          </a:bodyPr>
          <a:lstStyle/>
          <a:p>
            <a:pPr indent="-228600" fontAlgn="base">
              <a:lnSpc>
                <a:spcPct val="90000"/>
              </a:lnSpc>
              <a:spcAft>
                <a:spcPts val="600"/>
              </a:spcAft>
              <a:buFont typeface="Arial" panose="020B0604020202020204" pitchFamily="34" charset="0"/>
              <a:buChar char="•"/>
            </a:pPr>
            <a:r>
              <a:rPr lang="en-US" sz="1200" dirty="0">
                <a:solidFill>
                  <a:srgbClr val="FFFFFF"/>
                </a:solidFill>
              </a:rPr>
              <a:t>Carnival sees a blending of Catholic and Indian rituals, mixing the Virgin and Devil teachings of the Catholic religion with the Indian ideas of Pachamama and Tio </a:t>
            </a:r>
            <a:r>
              <a:rPr lang="en-US" sz="1200" dirty="0" err="1">
                <a:solidFill>
                  <a:srgbClr val="FFFFFF"/>
                </a:solidFill>
              </a:rPr>
              <a:t>Supay</a:t>
            </a:r>
            <a:r>
              <a:rPr lang="en-US" sz="1200" dirty="0">
                <a:solidFill>
                  <a:srgbClr val="FFFFFF"/>
                </a:solidFill>
              </a:rPr>
              <a:t>.</a:t>
            </a:r>
          </a:p>
          <a:p>
            <a:pPr indent="-228600" fontAlgn="base">
              <a:lnSpc>
                <a:spcPct val="90000"/>
              </a:lnSpc>
              <a:spcAft>
                <a:spcPts val="600"/>
              </a:spcAft>
              <a:buFont typeface="Arial" panose="020B0604020202020204" pitchFamily="34" charset="0"/>
              <a:buChar char="•"/>
            </a:pPr>
            <a:r>
              <a:rPr lang="en-US" sz="1200" b="1" dirty="0">
                <a:solidFill>
                  <a:srgbClr val="FF0000"/>
                </a:solidFill>
              </a:rPr>
              <a:t>El Tio</a:t>
            </a:r>
            <a:r>
              <a:rPr lang="en-US" sz="1200" dirty="0">
                <a:solidFill>
                  <a:srgbClr val="FFFFFF"/>
                </a:solidFill>
              </a:rPr>
              <a:t>, the most </a:t>
            </a:r>
            <a:r>
              <a:rPr lang="en-US" sz="1200" dirty="0" err="1">
                <a:solidFill>
                  <a:srgbClr val="FFFFFF"/>
                </a:solidFill>
              </a:rPr>
              <a:t>recognised</a:t>
            </a:r>
            <a:r>
              <a:rPr lang="en-US" sz="1200" dirty="0">
                <a:solidFill>
                  <a:srgbClr val="FFFFFF"/>
                </a:solidFill>
              </a:rPr>
              <a:t> icon of Carnival, is a malevolent character who transforms into the Devil for Carnival. Known as the Uncle or God of the mountains, indigenous miners believe El Tio is the owner of the mine’s minerals and the overseer of their safety. In the hope he won’t get angry for taking his precious metals, during carnival, miners dance and leave gifts of beer, food, cigarettes and coca for El Tio.</a:t>
            </a:r>
          </a:p>
          <a:p>
            <a:pPr indent="-228600" fontAlgn="base">
              <a:lnSpc>
                <a:spcPct val="90000"/>
              </a:lnSpc>
              <a:spcAft>
                <a:spcPts val="600"/>
              </a:spcAft>
              <a:buFont typeface="Arial" panose="020B0604020202020204" pitchFamily="34" charset="0"/>
              <a:buChar char="•"/>
            </a:pPr>
            <a:r>
              <a:rPr lang="en-US" sz="1200" b="1" dirty="0">
                <a:solidFill>
                  <a:srgbClr val="FF0000"/>
                </a:solidFill>
              </a:rPr>
              <a:t>Pachamama i</a:t>
            </a:r>
            <a:r>
              <a:rPr lang="en-US" sz="1200" dirty="0">
                <a:solidFill>
                  <a:srgbClr val="FFFFFF"/>
                </a:solidFill>
              </a:rPr>
              <a:t>s the Earth Mother who the Indigenous people believe is a giving and benevolent goddess much like the Virgin de la Candelaria.</a:t>
            </a:r>
          </a:p>
          <a:p>
            <a:pPr indent="-228600" fontAlgn="base">
              <a:lnSpc>
                <a:spcPct val="90000"/>
              </a:lnSpc>
              <a:spcAft>
                <a:spcPts val="600"/>
              </a:spcAft>
              <a:buFont typeface="Arial" panose="020B0604020202020204" pitchFamily="34" charset="0"/>
              <a:buChar char="•"/>
            </a:pPr>
            <a:r>
              <a:rPr lang="en-US" sz="1200" dirty="0">
                <a:solidFill>
                  <a:srgbClr val="FFFFFF"/>
                </a:solidFill>
              </a:rPr>
              <a:t>Other notable icons in Carnival include the following:</a:t>
            </a:r>
          </a:p>
          <a:p>
            <a:pPr lvl="1" indent="-228600" fontAlgn="base">
              <a:lnSpc>
                <a:spcPct val="90000"/>
              </a:lnSpc>
              <a:spcAft>
                <a:spcPts val="600"/>
              </a:spcAft>
              <a:buFont typeface="Arial" panose="020B0604020202020204" pitchFamily="34" charset="0"/>
              <a:buChar char="•"/>
            </a:pPr>
            <a:r>
              <a:rPr lang="en-US" sz="1200" b="1" dirty="0">
                <a:solidFill>
                  <a:srgbClr val="00B050"/>
                </a:solidFill>
              </a:rPr>
              <a:t>Archangel San Miguel</a:t>
            </a:r>
          </a:p>
          <a:p>
            <a:pPr lvl="1" indent="-228600" fontAlgn="base">
              <a:lnSpc>
                <a:spcPct val="90000"/>
              </a:lnSpc>
              <a:spcAft>
                <a:spcPts val="600"/>
              </a:spcAft>
              <a:buFont typeface="Arial" panose="020B0604020202020204" pitchFamily="34" charset="0"/>
              <a:buChar char="•"/>
            </a:pPr>
            <a:r>
              <a:rPr lang="en-US" sz="1200" b="1" dirty="0">
                <a:solidFill>
                  <a:srgbClr val="00B050"/>
                </a:solidFill>
              </a:rPr>
              <a:t>Incas</a:t>
            </a:r>
          </a:p>
          <a:p>
            <a:pPr lvl="1" indent="-228600" fontAlgn="base">
              <a:lnSpc>
                <a:spcPct val="90000"/>
              </a:lnSpc>
              <a:spcAft>
                <a:spcPts val="600"/>
              </a:spcAft>
              <a:buFont typeface="Arial" panose="020B0604020202020204" pitchFamily="34" charset="0"/>
              <a:buChar char="•"/>
            </a:pPr>
            <a:r>
              <a:rPr lang="en-US" sz="1200" b="1" dirty="0">
                <a:solidFill>
                  <a:srgbClr val="00B050"/>
                </a:solidFill>
              </a:rPr>
              <a:t>Spanish </a:t>
            </a:r>
            <a:r>
              <a:rPr lang="en-US" sz="1200" b="1" dirty="0" err="1">
                <a:solidFill>
                  <a:srgbClr val="00B050"/>
                </a:solidFill>
              </a:rPr>
              <a:t>Conquisadors</a:t>
            </a:r>
            <a:endParaRPr lang="en-US" sz="1200" b="1" dirty="0">
              <a:solidFill>
                <a:srgbClr val="00B050"/>
              </a:solidFill>
            </a:endParaRPr>
          </a:p>
          <a:p>
            <a:pPr lvl="1" indent="-228600" fontAlgn="base">
              <a:lnSpc>
                <a:spcPct val="90000"/>
              </a:lnSpc>
              <a:spcAft>
                <a:spcPts val="600"/>
              </a:spcAft>
              <a:buFont typeface="Arial" panose="020B0604020202020204" pitchFamily="34" charset="0"/>
              <a:buChar char="•"/>
            </a:pPr>
            <a:r>
              <a:rPr lang="en-US" sz="1200" b="1" dirty="0">
                <a:solidFill>
                  <a:srgbClr val="00B050"/>
                </a:solidFill>
              </a:rPr>
              <a:t>Tobas warriors </a:t>
            </a:r>
            <a:r>
              <a:rPr lang="en-US" sz="1200" dirty="0" err="1">
                <a:solidFill>
                  <a:srgbClr val="FFFFFF"/>
                </a:solidFill>
              </a:rPr>
              <a:t>symbolising</a:t>
            </a:r>
            <a:r>
              <a:rPr lang="en-US" sz="1200" dirty="0">
                <a:solidFill>
                  <a:srgbClr val="FFFFFF"/>
                </a:solidFill>
              </a:rPr>
              <a:t> the victors of the Inca Empire</a:t>
            </a:r>
          </a:p>
          <a:p>
            <a:pPr lvl="1" indent="-228600" fontAlgn="base">
              <a:lnSpc>
                <a:spcPct val="90000"/>
              </a:lnSpc>
              <a:spcAft>
                <a:spcPts val="600"/>
              </a:spcAft>
              <a:buFont typeface="Arial" panose="020B0604020202020204" pitchFamily="34" charset="0"/>
              <a:buChar char="•"/>
            </a:pPr>
            <a:r>
              <a:rPr lang="en-US" sz="1200" b="1" dirty="0" err="1">
                <a:solidFill>
                  <a:srgbClr val="00B050"/>
                </a:solidFill>
              </a:rPr>
              <a:t>Caporales</a:t>
            </a:r>
            <a:r>
              <a:rPr lang="en-US" sz="1200" dirty="0">
                <a:solidFill>
                  <a:srgbClr val="FFFFFF"/>
                </a:solidFill>
              </a:rPr>
              <a:t> </a:t>
            </a:r>
            <a:r>
              <a:rPr lang="en-US" sz="1200" dirty="0" err="1">
                <a:solidFill>
                  <a:srgbClr val="FFFFFF"/>
                </a:solidFill>
              </a:rPr>
              <a:t>represening</a:t>
            </a:r>
            <a:r>
              <a:rPr lang="en-US" sz="1200" dirty="0">
                <a:solidFill>
                  <a:srgbClr val="FFFFFF"/>
                </a:solidFill>
              </a:rPr>
              <a:t> the overseers who gained a reputation for their cruel treatment of Indian and slave laborers</a:t>
            </a:r>
          </a:p>
          <a:p>
            <a:pPr lvl="1" indent="-228600" fontAlgn="base">
              <a:lnSpc>
                <a:spcPct val="90000"/>
              </a:lnSpc>
              <a:spcAft>
                <a:spcPts val="600"/>
              </a:spcAft>
              <a:buFont typeface="Arial" panose="020B0604020202020204" pitchFamily="34" charset="0"/>
              <a:buChar char="•"/>
            </a:pPr>
            <a:r>
              <a:rPr lang="en-US" sz="1200" b="1" dirty="0" err="1">
                <a:solidFill>
                  <a:srgbClr val="00B050"/>
                </a:solidFill>
              </a:rPr>
              <a:t>Morenos</a:t>
            </a:r>
            <a:r>
              <a:rPr lang="en-US" sz="1200" b="1" dirty="0">
                <a:solidFill>
                  <a:srgbClr val="00B050"/>
                </a:solidFill>
              </a:rPr>
              <a:t> </a:t>
            </a:r>
            <a:r>
              <a:rPr lang="en-US" sz="1200" dirty="0">
                <a:solidFill>
                  <a:srgbClr val="FFFFFF"/>
                </a:solidFill>
              </a:rPr>
              <a:t>representing the Africans who were enslaved by the Spanish back in the 1600s.</a:t>
            </a:r>
          </a:p>
          <a:p>
            <a:pPr lvl="1" indent="-228600" fontAlgn="base">
              <a:lnSpc>
                <a:spcPct val="90000"/>
              </a:lnSpc>
              <a:spcAft>
                <a:spcPts val="600"/>
              </a:spcAft>
              <a:buFont typeface="Arial" panose="020B0604020202020204" pitchFamily="34" charset="0"/>
              <a:buChar char="•"/>
            </a:pPr>
            <a:r>
              <a:rPr lang="en-US" sz="1200" b="1" dirty="0" err="1">
                <a:solidFill>
                  <a:srgbClr val="00B050"/>
                </a:solidFill>
              </a:rPr>
              <a:t>Kallawayas</a:t>
            </a:r>
            <a:r>
              <a:rPr lang="en-US" sz="1200" dirty="0">
                <a:solidFill>
                  <a:srgbClr val="FFFFFF"/>
                </a:solidFill>
              </a:rPr>
              <a:t> representing doctors of the Inca empire</a:t>
            </a:r>
          </a:p>
          <a:p>
            <a:pPr indent="-228600">
              <a:lnSpc>
                <a:spcPct val="90000"/>
              </a:lnSpc>
              <a:spcAft>
                <a:spcPts val="600"/>
              </a:spcAft>
              <a:buFont typeface="Arial" panose="020B0604020202020204" pitchFamily="34" charset="0"/>
              <a:buChar char="•"/>
            </a:pPr>
            <a:endParaRPr lang="en-US" sz="1200" dirty="0">
              <a:solidFill>
                <a:srgbClr val="FFFFFF"/>
              </a:solidFill>
            </a:endParaRPr>
          </a:p>
        </p:txBody>
      </p:sp>
      <p:sp>
        <p:nvSpPr>
          <p:cNvPr id="4" name="Rectangle 2">
            <a:extLst>
              <a:ext uri="{FF2B5EF4-FFF2-40B4-BE49-F238E27FC236}">
                <a16:creationId xmlns:a16="http://schemas.microsoft.com/office/drawing/2014/main" id="{3A760712-3188-C543-98BF-9D6CEEDDEA82}"/>
              </a:ext>
            </a:extLst>
          </p:cNvPr>
          <p:cNvSpPr>
            <a:spLocks noChangeArrowheads="1"/>
          </p:cNvSpPr>
          <p:nvPr/>
        </p:nvSpPr>
        <p:spPr bwMode="auto">
          <a:xfrm>
            <a:off x="838200" y="1971221"/>
            <a:ext cx="58391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S"/>
          </a:p>
        </p:txBody>
      </p:sp>
    </p:spTree>
    <p:extLst>
      <p:ext uri="{BB962C8B-B14F-4D97-AF65-F5344CB8AC3E}">
        <p14:creationId xmlns:p14="http://schemas.microsoft.com/office/powerpoint/2010/main" val="37160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colorful hat standing in front of a crowd&#10;&#10;Description automatically generated">
            <a:extLst>
              <a:ext uri="{FF2B5EF4-FFF2-40B4-BE49-F238E27FC236}">
                <a16:creationId xmlns:a16="http://schemas.microsoft.com/office/drawing/2014/main" id="{26E4CF0F-E3F7-AC4F-BC0E-9E5C91AEF437}"/>
              </a:ext>
            </a:extLst>
          </p:cNvPr>
          <p:cNvPicPr>
            <a:picLocks noChangeAspect="1"/>
          </p:cNvPicPr>
          <p:nvPr/>
        </p:nvPicPr>
        <p:blipFill rotWithShape="1">
          <a:blip r:embed="rId2"/>
          <a:srcRect r="2" b="10266"/>
          <a:stretch/>
        </p:blipFill>
        <p:spPr>
          <a:xfrm>
            <a:off x="6176433" y="10"/>
            <a:ext cx="6015567" cy="3920034"/>
          </a:xfrm>
          <a:custGeom>
            <a:avLst/>
            <a:gdLst>
              <a:gd name="connsiteX0" fmla="*/ 0 w 6015567"/>
              <a:gd name="connsiteY0" fmla="*/ 0 h 3920044"/>
              <a:gd name="connsiteX1" fmla="*/ 6015567 w 6015567"/>
              <a:gd name="connsiteY1" fmla="*/ 0 h 3920044"/>
              <a:gd name="connsiteX2" fmla="*/ 6015567 w 6015567"/>
              <a:gd name="connsiteY2" fmla="*/ 3920044 h 3920044"/>
              <a:gd name="connsiteX3" fmla="*/ 2469659 w 6015567"/>
              <a:gd name="connsiteY3" fmla="*/ 3920044 h 3920044"/>
              <a:gd name="connsiteX4" fmla="*/ 2469659 w 6015567"/>
              <a:gd name="connsiteY4" fmla="*/ 3103224 h 3920044"/>
              <a:gd name="connsiteX5" fmla="*/ 0 w 6015567"/>
              <a:gd name="connsiteY5" fmla="*/ 310322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1" name="Picture 10" descr="A group of people walking in the rain holding an umbrella&#10;&#10;Description automatically generated">
            <a:extLst>
              <a:ext uri="{FF2B5EF4-FFF2-40B4-BE49-F238E27FC236}">
                <a16:creationId xmlns:a16="http://schemas.microsoft.com/office/drawing/2014/main" id="{9C7C0FF0-D9DF-9741-9F70-A3E757299002}"/>
              </a:ext>
            </a:extLst>
          </p:cNvPr>
          <p:cNvPicPr>
            <a:picLocks noChangeAspect="1"/>
          </p:cNvPicPr>
          <p:nvPr/>
        </p:nvPicPr>
        <p:blipFill rotWithShape="1">
          <a:blip r:embed="rId3"/>
          <a:srcRect t="5407" r="-2" b="33868"/>
          <a:stretch/>
        </p:blipFill>
        <p:spPr>
          <a:xfrm>
            <a:off x="20" y="4069976"/>
            <a:ext cx="3535311" cy="2788023"/>
          </a:xfrm>
          <a:prstGeom prst="rect">
            <a:avLst/>
          </a:prstGeom>
        </p:spPr>
      </p:pic>
      <p:pic>
        <p:nvPicPr>
          <p:cNvPr id="9" name="Picture 8" descr="A picture containing building, dancer, street, yellow&#10;&#10;Description automatically generated">
            <a:extLst>
              <a:ext uri="{FF2B5EF4-FFF2-40B4-BE49-F238E27FC236}">
                <a16:creationId xmlns:a16="http://schemas.microsoft.com/office/drawing/2014/main" id="{5D15C8F7-25EF-F742-97DD-06F2AFBDE083}"/>
              </a:ext>
            </a:extLst>
          </p:cNvPr>
          <p:cNvPicPr>
            <a:picLocks noChangeAspect="1"/>
          </p:cNvPicPr>
          <p:nvPr/>
        </p:nvPicPr>
        <p:blipFill rotWithShape="1">
          <a:blip r:embed="rId4"/>
          <a:srcRect t="9336" r="-2" b="17542"/>
          <a:stretch/>
        </p:blipFill>
        <p:spPr>
          <a:xfrm>
            <a:off x="3696199" y="3257176"/>
            <a:ext cx="4789093" cy="3600824"/>
          </a:xfrm>
          <a:prstGeom prst="rect">
            <a:avLst/>
          </a:prstGeom>
        </p:spPr>
      </p:pic>
      <p:pic>
        <p:nvPicPr>
          <p:cNvPr id="7" name="Picture 6" descr="A group of people wearing costumes&#10;&#10;Description automatically generated">
            <a:extLst>
              <a:ext uri="{FF2B5EF4-FFF2-40B4-BE49-F238E27FC236}">
                <a16:creationId xmlns:a16="http://schemas.microsoft.com/office/drawing/2014/main" id="{8E93852B-1E4B-FF46-9996-B47518809DAC}"/>
              </a:ext>
            </a:extLst>
          </p:cNvPr>
          <p:cNvPicPr>
            <a:picLocks noChangeAspect="1"/>
          </p:cNvPicPr>
          <p:nvPr/>
        </p:nvPicPr>
        <p:blipFill rotWithShape="1">
          <a:blip r:embed="rId5"/>
          <a:srcRect l="4857" r="3" b="3"/>
          <a:stretch/>
        </p:blipFill>
        <p:spPr>
          <a:xfrm>
            <a:off x="1" y="10"/>
            <a:ext cx="6015567" cy="3920034"/>
          </a:xfrm>
          <a:custGeom>
            <a:avLst/>
            <a:gdLst>
              <a:gd name="connsiteX0" fmla="*/ 0 w 6015567"/>
              <a:gd name="connsiteY0" fmla="*/ 0 h 3920044"/>
              <a:gd name="connsiteX1" fmla="*/ 6015567 w 6015567"/>
              <a:gd name="connsiteY1" fmla="*/ 0 h 3920044"/>
              <a:gd name="connsiteX2" fmla="*/ 6015567 w 6015567"/>
              <a:gd name="connsiteY2" fmla="*/ 3103224 h 3920044"/>
              <a:gd name="connsiteX3" fmla="*/ 3545908 w 6015567"/>
              <a:gd name="connsiteY3" fmla="*/ 3103224 h 3920044"/>
              <a:gd name="connsiteX4" fmla="*/ 3545908 w 6015567"/>
              <a:gd name="connsiteY4" fmla="*/ 3920044 h 3920044"/>
              <a:gd name="connsiteX5" fmla="*/ 0 w 6015567"/>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3" name="Picture 2" descr="A group of people wearing costumes&#10;&#10;Description automatically generated">
            <a:extLst>
              <a:ext uri="{FF2B5EF4-FFF2-40B4-BE49-F238E27FC236}">
                <a16:creationId xmlns:a16="http://schemas.microsoft.com/office/drawing/2014/main" id="{BE501378-4DB1-3E40-B68E-7C36BE33E07A}"/>
              </a:ext>
            </a:extLst>
          </p:cNvPr>
          <p:cNvPicPr>
            <a:picLocks noChangeAspect="1"/>
          </p:cNvPicPr>
          <p:nvPr/>
        </p:nvPicPr>
        <p:blipFill rotWithShape="1">
          <a:blip r:embed="rId6"/>
          <a:srcRect t="23392" b="16261"/>
          <a:stretch/>
        </p:blipFill>
        <p:spPr>
          <a:xfrm>
            <a:off x="8646161" y="4069976"/>
            <a:ext cx="3545840" cy="2788024"/>
          </a:xfrm>
          <a:prstGeom prst="rect">
            <a:avLst/>
          </a:prstGeom>
        </p:spPr>
      </p:pic>
    </p:spTree>
    <p:extLst>
      <p:ext uri="{BB962C8B-B14F-4D97-AF65-F5344CB8AC3E}">
        <p14:creationId xmlns:p14="http://schemas.microsoft.com/office/powerpoint/2010/main" val="183961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b="1" dirty="0"/>
              <a:t>DANCES AND MUSIC</a:t>
            </a:r>
          </a:p>
        </p:txBody>
      </p:sp>
      <p:sp>
        <p:nvSpPr>
          <p:cNvPr id="72" name="Rectangle 7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7" name="Picture 17" descr="Photo Credit: Rasmus Thornberg">
            <a:hlinkClick r:id="rId2"/>
            <a:extLst>
              <a:ext uri="{FF2B5EF4-FFF2-40B4-BE49-F238E27FC236}">
                <a16:creationId xmlns:a16="http://schemas.microsoft.com/office/drawing/2014/main" id="{45EB4C5C-50AE-3C41-B75E-BD4B49DD73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4" r="595" b="2"/>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74" name="Rectangle 7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9813395-C84F-6445-9E73-2E6F7A3777DA}"/>
              </a:ext>
            </a:extLst>
          </p:cNvPr>
          <p:cNvSpPr/>
          <p:nvPr/>
        </p:nvSpPr>
        <p:spPr>
          <a:xfrm>
            <a:off x="7938752" y="2020824"/>
            <a:ext cx="3455097" cy="3959352"/>
          </a:xfrm>
          <a:prstGeom prst="rect">
            <a:avLst/>
          </a:prstGeo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sz="1400" spc="-15" dirty="0"/>
              <a:t>Over </a:t>
            </a:r>
            <a:r>
              <a:rPr lang="en-US" sz="1400" b="1" spc="-15" dirty="0"/>
              <a:t>50 </a:t>
            </a:r>
            <a:r>
              <a:rPr lang="en-US" sz="1400" b="1" spc="-15" dirty="0" err="1"/>
              <a:t>folkoric</a:t>
            </a:r>
            <a:r>
              <a:rPr lang="en-US" sz="1400" b="1" spc="-15" dirty="0"/>
              <a:t> groups </a:t>
            </a:r>
            <a:r>
              <a:rPr lang="en-US" sz="1400" spc="-15" dirty="0"/>
              <a:t>made up of around 20,000 dancers participate in the festival representing the various </a:t>
            </a:r>
            <a:r>
              <a:rPr lang="en-US" sz="1400" b="1" spc="-15" dirty="0"/>
              <a:t>indigenous</a:t>
            </a:r>
            <a:r>
              <a:rPr lang="en-US" sz="1400" spc="-15" dirty="0"/>
              <a:t> groups throughout Bolivia.</a:t>
            </a:r>
            <a:endParaRPr lang="en-US" sz="1400" dirty="0"/>
          </a:p>
          <a:p>
            <a:pPr indent="-228600" fontAlgn="base">
              <a:lnSpc>
                <a:spcPct val="90000"/>
              </a:lnSpc>
              <a:spcAft>
                <a:spcPts val="600"/>
              </a:spcAft>
              <a:buFont typeface="Arial" panose="020B0604020202020204" pitchFamily="34" charset="0"/>
              <a:buChar char="•"/>
            </a:pPr>
            <a:r>
              <a:rPr lang="en-US" sz="1400" spc="-15" dirty="0"/>
              <a:t>The most famous of the folk dances is without doubt </a:t>
            </a:r>
            <a:r>
              <a:rPr lang="en-US" sz="1400" b="1" spc="-15" dirty="0"/>
              <a:t>La </a:t>
            </a:r>
            <a:r>
              <a:rPr lang="en-US" sz="1400" b="1" spc="-15" dirty="0" err="1"/>
              <a:t>Diablada</a:t>
            </a:r>
            <a:r>
              <a:rPr lang="en-US" sz="1400" b="1" spc="-15" dirty="0"/>
              <a:t> </a:t>
            </a:r>
            <a:r>
              <a:rPr lang="en-US" sz="1400" spc="-15" dirty="0"/>
              <a:t>or </a:t>
            </a:r>
            <a:r>
              <a:rPr lang="en-US" sz="1400" b="1" spc="-15" dirty="0"/>
              <a:t>Dance of the Devils</a:t>
            </a:r>
            <a:r>
              <a:rPr lang="en-US" sz="1400" spc="-15" dirty="0"/>
              <a:t>, a ritual representing the victory of good over evil and one that has remained unchanged since colonial times.</a:t>
            </a:r>
            <a:endParaRPr lang="en-US" sz="1400" dirty="0"/>
          </a:p>
          <a:p>
            <a:pPr indent="-228600" fontAlgn="base">
              <a:lnSpc>
                <a:spcPct val="90000"/>
              </a:lnSpc>
              <a:spcAft>
                <a:spcPts val="600"/>
              </a:spcAft>
              <a:buFont typeface="Arial" panose="020B0604020202020204" pitchFamily="34" charset="0"/>
              <a:buChar char="•"/>
            </a:pPr>
            <a:r>
              <a:rPr lang="en-US" sz="1400" spc="-15" dirty="0"/>
              <a:t>Performed for the first time in 1904</a:t>
            </a:r>
            <a:r>
              <a:rPr lang="en-US" sz="1400" b="1" spc="-15" dirty="0"/>
              <a:t>, La </a:t>
            </a:r>
            <a:r>
              <a:rPr lang="en-US" sz="1400" b="1" spc="-15" dirty="0" err="1"/>
              <a:t>Diablada</a:t>
            </a:r>
            <a:r>
              <a:rPr lang="en-US" sz="1400" b="1" spc="-15" dirty="0"/>
              <a:t> </a:t>
            </a:r>
            <a:r>
              <a:rPr lang="en-US" sz="1400" spc="-15" dirty="0"/>
              <a:t>was born out of the Indigenous miners fear that El Tio, the god of the underworld, would be jealous of the attention they were paying to the Virgin, who was named the patron of Oruro’s Carnival. Since the priests had told the miners that El Tio was in fact the devil, they decided to honor their deity by performing in Carnival as diablos.</a:t>
            </a:r>
            <a:endParaRPr lang="en-US" sz="1400" dirty="0"/>
          </a:p>
        </p:txBody>
      </p:sp>
      <p:sp>
        <p:nvSpPr>
          <p:cNvPr id="3" name="Rectangle 2">
            <a:extLst>
              <a:ext uri="{FF2B5EF4-FFF2-40B4-BE49-F238E27FC236}">
                <a16:creationId xmlns:a16="http://schemas.microsoft.com/office/drawing/2014/main" id="{4FF6FD58-BB42-C84F-9101-8675BEE1A0EC}"/>
              </a:ext>
            </a:extLst>
          </p:cNvPr>
          <p:cNvSpPr>
            <a:spLocks noChangeArrowheads="1"/>
          </p:cNvSpPr>
          <p:nvPr/>
        </p:nvSpPr>
        <p:spPr bwMode="auto">
          <a:xfrm>
            <a:off x="3344472" y="-39906"/>
            <a:ext cx="7465041" cy="25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S"/>
          </a:p>
        </p:txBody>
      </p:sp>
      <p:sp>
        <p:nvSpPr>
          <p:cNvPr id="4" name="Rectangle 3">
            <a:extLst>
              <a:ext uri="{FF2B5EF4-FFF2-40B4-BE49-F238E27FC236}">
                <a16:creationId xmlns:a16="http://schemas.microsoft.com/office/drawing/2014/main" id="{B9D7AE4B-000B-9845-8775-360F408C3E79}"/>
              </a:ext>
            </a:extLst>
          </p:cNvPr>
          <p:cNvSpPr>
            <a:spLocks noChangeArrowheads="1"/>
          </p:cNvSpPr>
          <p:nvPr/>
        </p:nvSpPr>
        <p:spPr bwMode="auto">
          <a:xfrm flipV="1">
            <a:off x="3344472" y="4023513"/>
            <a:ext cx="7465041"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S"/>
          </a:p>
        </p:txBody>
      </p:sp>
      <p:sp>
        <p:nvSpPr>
          <p:cNvPr id="6" name="Rectangle 5">
            <a:extLst>
              <a:ext uri="{FF2B5EF4-FFF2-40B4-BE49-F238E27FC236}">
                <a16:creationId xmlns:a16="http://schemas.microsoft.com/office/drawing/2014/main" id="{4FDA7B75-49B1-5E4D-85CE-A71113AB798C}"/>
              </a:ext>
            </a:extLst>
          </p:cNvPr>
          <p:cNvSpPr/>
          <p:nvPr/>
        </p:nvSpPr>
        <p:spPr>
          <a:xfrm>
            <a:off x="5666232" y="440668"/>
            <a:ext cx="6096000" cy="923330"/>
          </a:xfrm>
          <a:prstGeom prst="rect">
            <a:avLst/>
          </a:prstGeom>
        </p:spPr>
        <p:txBody>
          <a:bodyPr>
            <a:spAutoFit/>
          </a:bodyPr>
          <a:lstStyle/>
          <a:p>
            <a:pPr fontAlgn="base">
              <a:spcAft>
                <a:spcPts val="600"/>
              </a:spcAft>
            </a:pPr>
            <a:r>
              <a:rPr lang="en-ES" spc="-15" dirty="0">
                <a:solidFill>
                  <a:srgbClr val="6D6E70"/>
                </a:solidFill>
                <a:latin typeface="Roboto"/>
                <a:ea typeface="Times New Roman" panose="02020603050405020304" pitchFamily="18" charset="0"/>
              </a:rPr>
              <a:t>Other dance groups representing various events in Oruro’s history including the </a:t>
            </a:r>
            <a:r>
              <a:rPr lang="en-ES" b="1" spc="-15" dirty="0">
                <a:solidFill>
                  <a:srgbClr val="6D6E70"/>
                </a:solidFill>
                <a:latin typeface="Roboto"/>
                <a:ea typeface="Times New Roman" panose="02020603050405020304" pitchFamily="18" charset="0"/>
              </a:rPr>
              <a:t>Caporales, the Llameradas, the Morenadas, the Tobas, the Phujllay and the Tinkus.</a:t>
            </a:r>
            <a:endParaRPr lang="en-ES" b="1" dirty="0">
              <a:latin typeface="Times New Roman" panose="02020603050405020304" pitchFamily="18" charset="0"/>
              <a:ea typeface="Times New Roman" panose="02020603050405020304" pitchFamily="18" charset="0"/>
            </a:endParaRPr>
          </a:p>
        </p:txBody>
      </p:sp>
      <p:sp>
        <p:nvSpPr>
          <p:cNvPr id="11" name="Title 1">
            <a:extLst>
              <a:ext uri="{FF2B5EF4-FFF2-40B4-BE49-F238E27FC236}">
                <a16:creationId xmlns:a16="http://schemas.microsoft.com/office/drawing/2014/main" id="{73B7D6B9-FDCA-2348-9052-A6CC69C3EB27}"/>
              </a:ext>
            </a:extLst>
          </p:cNvPr>
          <p:cNvSpPr txBox="1">
            <a:spLocks/>
          </p:cNvSpPr>
          <p:nvPr/>
        </p:nvSpPr>
        <p:spPr>
          <a:xfrm>
            <a:off x="429767" y="6242481"/>
            <a:ext cx="3472543" cy="646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mn-lt"/>
                <a:hlinkClick r:id="rId4"/>
              </a:rPr>
              <a:t>D</a:t>
            </a:r>
            <a:r>
              <a:rPr lang="en-ES" sz="2400" dirty="0">
                <a:latin typeface="+mn-lt"/>
                <a:hlinkClick r:id="rId4"/>
              </a:rPr>
              <a:t>iablada ferroviaria</a:t>
            </a:r>
          </a:p>
        </p:txBody>
      </p:sp>
      <p:sp>
        <p:nvSpPr>
          <p:cNvPr id="12" name="TextBox 11">
            <a:hlinkClick r:id="rId5"/>
            <a:extLst>
              <a:ext uri="{FF2B5EF4-FFF2-40B4-BE49-F238E27FC236}">
                <a16:creationId xmlns:a16="http://schemas.microsoft.com/office/drawing/2014/main" id="{3DAB9064-974D-B145-9286-BAB31F357C19}"/>
              </a:ext>
            </a:extLst>
          </p:cNvPr>
          <p:cNvSpPr txBox="1"/>
          <p:nvPr/>
        </p:nvSpPr>
        <p:spPr>
          <a:xfrm>
            <a:off x="3225416" y="6316775"/>
            <a:ext cx="3641491" cy="461665"/>
          </a:xfrm>
          <a:prstGeom prst="rect">
            <a:avLst/>
          </a:prstGeom>
          <a:noFill/>
        </p:spPr>
        <p:txBody>
          <a:bodyPr wrap="square" rtlCol="0">
            <a:spAutoFit/>
          </a:bodyPr>
          <a:lstStyle/>
          <a:p>
            <a:r>
              <a:rPr lang="en-ES" sz="2400" u="sng" dirty="0">
                <a:solidFill>
                  <a:srgbClr val="00B050"/>
                </a:solidFill>
              </a:rPr>
              <a:t>Carporales San Simon Sucre</a:t>
            </a:r>
          </a:p>
        </p:txBody>
      </p:sp>
      <p:sp>
        <p:nvSpPr>
          <p:cNvPr id="13" name="TextBox 12">
            <a:hlinkClick r:id="rId6"/>
            <a:extLst>
              <a:ext uri="{FF2B5EF4-FFF2-40B4-BE49-F238E27FC236}">
                <a16:creationId xmlns:a16="http://schemas.microsoft.com/office/drawing/2014/main" id="{4B914927-3C79-8E4B-95A4-C1F145FAF431}"/>
              </a:ext>
            </a:extLst>
          </p:cNvPr>
          <p:cNvSpPr txBox="1"/>
          <p:nvPr/>
        </p:nvSpPr>
        <p:spPr>
          <a:xfrm>
            <a:off x="7134659" y="6282453"/>
            <a:ext cx="3313216" cy="523220"/>
          </a:xfrm>
          <a:prstGeom prst="rect">
            <a:avLst/>
          </a:prstGeom>
          <a:noFill/>
        </p:spPr>
        <p:txBody>
          <a:bodyPr wrap="square" rtlCol="0">
            <a:spAutoFit/>
          </a:bodyPr>
          <a:lstStyle/>
          <a:p>
            <a:r>
              <a:rPr lang="en-ES" sz="2800" u="sng" dirty="0">
                <a:solidFill>
                  <a:srgbClr val="FF0000"/>
                </a:solidFill>
              </a:rPr>
              <a:t>Dance of the devil</a:t>
            </a:r>
          </a:p>
        </p:txBody>
      </p:sp>
    </p:spTree>
    <p:extLst>
      <p:ext uri="{BB962C8B-B14F-4D97-AF65-F5344CB8AC3E}">
        <p14:creationId xmlns:p14="http://schemas.microsoft.com/office/powerpoint/2010/main" val="15050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C1D724-BF91-DC47-8DCE-3238AAABA9CA}"/>
              </a:ext>
            </a:extLst>
          </p:cNvPr>
          <p:cNvPicPr>
            <a:picLocks noChangeAspect="1"/>
          </p:cNvPicPr>
          <p:nvPr/>
        </p:nvPicPr>
        <p:blipFill rotWithShape="1">
          <a:blip r:embed="rId2"/>
          <a:srcRect t="322" b="15091"/>
          <a:stretch/>
        </p:blipFill>
        <p:spPr>
          <a:xfrm>
            <a:off x="-2" y="-1"/>
            <a:ext cx="12192001" cy="6858000"/>
          </a:xfrm>
          <a:prstGeom prst="rect">
            <a:avLst/>
          </a:prstGeom>
        </p:spPr>
      </p:pic>
      <p:sp>
        <p:nvSpPr>
          <p:cNvPr id="10" name="Rectangle 9">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3F28F-FC05-124E-BE84-35DCF894E8B3}"/>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2600" b="1">
                <a:hlinkClick r:id="rId3"/>
              </a:rPr>
              <a:t>MORE PICTURES</a:t>
            </a:r>
          </a:p>
        </p:txBody>
      </p:sp>
      <p:sp>
        <p:nvSpPr>
          <p:cNvPr id="12" name="Rectangle 11">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4364" y="5493516"/>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18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696</Words>
  <Application>Microsoft Office PowerPoint</Application>
  <PresentationFormat>Panorámica</PresentationFormat>
  <Paragraphs>38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Office Theme</vt:lpstr>
      <vt:lpstr>Presentación de PowerPoint</vt:lpstr>
      <vt:lpstr>LOCATION</vt:lpstr>
      <vt:lpstr>DATE</vt:lpstr>
      <vt:lpstr>ORIGEN</vt:lpstr>
      <vt:lpstr>CÓMO SE CELEBRA EN LA ACTUALIDAD</vt:lpstr>
      <vt:lpstr>COSTUMES</vt:lpstr>
      <vt:lpstr>Presentación de PowerPoint</vt:lpstr>
      <vt:lpstr>DANCES AND MUSIC</vt:lpstr>
      <vt:lpstr>MORE PICTURES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Leticia Romero Haro</dc:creator>
  <cp:lastModifiedBy>Leticia Romero Haro</cp:lastModifiedBy>
  <cp:revision>39</cp:revision>
  <dcterms:created xsi:type="dcterms:W3CDTF">2020-02-12T17:40:10Z</dcterms:created>
  <dcterms:modified xsi:type="dcterms:W3CDTF">2023-02-15T14:20:22Z</dcterms:modified>
</cp:coreProperties>
</file>